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7" r:id="rId28"/>
    <p:sldId id="283" r:id="rId29"/>
    <p:sldId id="284" r:id="rId30"/>
    <p:sldId id="285" r:id="rId31"/>
    <p:sldId id="286" r:id="rId32"/>
    <p:sldId id="288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1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2/3/2023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residency.ro/ro/presa/clima-si-sustenabilitate/raportul-educatia-privind-schimbarile-climatice-si-mediul-in-scoli-sustenabile" TargetMode="External"/><Relationship Id="rId2" Type="http://schemas.openxmlformats.org/officeDocument/2006/relationships/hyperlink" Target="https://publications.jrc.ec.europa.eu/repository/handle/JRC128040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00201"/>
            <a:ext cx="7620000" cy="1982162"/>
          </a:xfrm>
        </p:spPr>
        <p:txBody>
          <a:bodyPr>
            <a:normAutofit fontScale="90000"/>
          </a:bodyPr>
          <a:lstStyle/>
          <a:p>
            <a:r>
              <a:rPr lang="ro-RO" b="1" dirty="0" smtClean="0"/>
              <a:t/>
            </a:r>
            <a:br>
              <a:rPr lang="ro-RO" b="1" dirty="0" smtClean="0"/>
            </a:br>
            <a:r>
              <a:rPr lang="es-ES_tradnl" b="1" dirty="0" smtClean="0"/>
              <a:t>METODOLOGIE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s-ES_tradnl" b="1" dirty="0" smtClean="0"/>
              <a:t>de organizare a programului „</a:t>
            </a:r>
            <a:r>
              <a:rPr lang="es-ES_tradnl" b="1" dirty="0" err="1" smtClean="0">
                <a:solidFill>
                  <a:srgbClr val="00B050"/>
                </a:solidFill>
              </a:rPr>
              <a:t>Săptămâna</a:t>
            </a:r>
            <a:r>
              <a:rPr lang="es-ES_tradnl" b="1" dirty="0" smtClean="0">
                <a:solidFill>
                  <a:srgbClr val="00B050"/>
                </a:solidFill>
              </a:rPr>
              <a:t> verde</a:t>
            </a:r>
            <a:r>
              <a:rPr lang="ro-RO" b="1" dirty="0" smtClean="0"/>
              <a:t>”</a:t>
            </a:r>
            <a:r>
              <a:rPr lang="es-ES_tradnl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_tradnl" b="1" i="1" dirty="0" err="1"/>
              <a:t>Anexă</a:t>
            </a:r>
            <a:r>
              <a:rPr lang="es-ES_tradnl" b="1" i="1" dirty="0"/>
              <a:t> la Ordinul M.E. </a:t>
            </a:r>
            <a:r>
              <a:rPr lang="es-ES_tradnl" b="1" i="1" dirty="0" err="1"/>
              <a:t>nr</a:t>
            </a:r>
            <a:r>
              <a:rPr lang="es-ES_tradnl" b="1" i="1" dirty="0"/>
              <a:t>. 3.629/02.02.2023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95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dirty="0" err="1"/>
              <a:t>Prezenta</a:t>
            </a:r>
            <a:r>
              <a:rPr lang="es-ES_tradnl" dirty="0"/>
              <a:t> </a:t>
            </a:r>
            <a:r>
              <a:rPr lang="es-ES_tradnl" dirty="0" err="1"/>
              <a:t>metodologie</a:t>
            </a:r>
            <a:r>
              <a:rPr lang="es-ES_tradnl" dirty="0"/>
              <a:t> </a:t>
            </a:r>
            <a:r>
              <a:rPr lang="es-ES_tradnl" dirty="0" smtClean="0"/>
              <a:t>se</a:t>
            </a:r>
            <a:r>
              <a:rPr lang="ro-RO" dirty="0" smtClean="0"/>
              <a:t> </a:t>
            </a:r>
            <a:r>
              <a:rPr lang="es-ES_tradnl" dirty="0" err="1" smtClean="0"/>
              <a:t>afișează</a:t>
            </a:r>
            <a:r>
              <a:rPr lang="es-ES_tradnl" dirty="0" smtClean="0"/>
              <a:t> </a:t>
            </a:r>
            <a:r>
              <a:rPr lang="es-ES_tradnl" dirty="0"/>
              <a:t>la </a:t>
            </a:r>
            <a:r>
              <a:rPr lang="es-ES_tradnl" dirty="0" err="1"/>
              <a:t>avizierul</a:t>
            </a:r>
            <a:r>
              <a:rPr lang="es-ES_tradnl" dirty="0"/>
              <a:t> </a:t>
            </a:r>
            <a:r>
              <a:rPr lang="es-ES_tradnl" dirty="0" err="1"/>
              <a:t>unității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</a:t>
            </a:r>
            <a:r>
              <a:rPr lang="es-ES_tradnl" dirty="0" smtClean="0"/>
              <a:t>sau</a:t>
            </a:r>
            <a:r>
              <a:rPr lang="ro-RO" dirty="0" smtClean="0"/>
              <a:t> </a:t>
            </a:r>
            <a:r>
              <a:rPr lang="es-ES_tradnl" dirty="0" smtClean="0"/>
              <a:t>într-un </a:t>
            </a:r>
            <a:r>
              <a:rPr lang="es-ES_tradnl" dirty="0" err="1"/>
              <a:t>alt</a:t>
            </a:r>
            <a:r>
              <a:rPr lang="es-ES_tradnl" dirty="0"/>
              <a:t> loc </a:t>
            </a:r>
            <a:r>
              <a:rPr lang="es-ES_tradnl" dirty="0" err="1"/>
              <a:t>accesibil</a:t>
            </a:r>
            <a:r>
              <a:rPr lang="es-ES_tradnl" dirty="0"/>
              <a:t> </a:t>
            </a:r>
            <a:r>
              <a:rPr lang="es-ES_tradnl" dirty="0" smtClean="0"/>
              <a:t>pentru</a:t>
            </a:r>
            <a:r>
              <a:rPr lang="ro-RO" dirty="0" smtClean="0"/>
              <a:t> </a:t>
            </a:r>
            <a:r>
              <a:rPr lang="es-ES_tradnl" dirty="0" smtClean="0"/>
              <a:t>a </a:t>
            </a:r>
            <a:r>
              <a:rPr lang="es-ES_tradnl" dirty="0"/>
              <a:t>putea fi </a:t>
            </a:r>
            <a:r>
              <a:rPr lang="es-ES_tradnl" dirty="0" err="1"/>
              <a:t>consultată</a:t>
            </a:r>
            <a:r>
              <a:rPr lang="es-ES_tradnl" dirty="0"/>
              <a:t> de cadre </a:t>
            </a:r>
            <a:r>
              <a:rPr lang="es-ES_tradnl" dirty="0" err="1"/>
              <a:t>didactice</a:t>
            </a:r>
            <a:r>
              <a:rPr lang="es-ES_tradnl" dirty="0"/>
              <a:t>, </a:t>
            </a:r>
            <a:r>
              <a:rPr lang="es-ES_tradnl" dirty="0" err="1"/>
              <a:t>elevi</a:t>
            </a:r>
            <a:r>
              <a:rPr lang="es-ES_tradnl" dirty="0"/>
              <a:t>, </a:t>
            </a:r>
            <a:r>
              <a:rPr lang="es-ES_tradnl" dirty="0" err="1"/>
              <a:t>părinţi</a:t>
            </a:r>
            <a:r>
              <a:rPr lang="es-ES_tradnl" dirty="0"/>
              <a:t>/</a:t>
            </a:r>
            <a:r>
              <a:rPr lang="es-ES_tradnl" dirty="0" err="1"/>
              <a:t>reprezentanți</a:t>
            </a:r>
            <a:r>
              <a:rPr lang="es-ES_tradnl" dirty="0"/>
              <a:t> </a:t>
            </a:r>
            <a:r>
              <a:rPr lang="es-ES_tradnl" dirty="0" err="1"/>
              <a:t>legali</a:t>
            </a:r>
            <a:r>
              <a:rPr lang="es-ES_tradnl" dirty="0"/>
              <a:t> şi </a:t>
            </a:r>
            <a:r>
              <a:rPr lang="es-ES_tradnl" dirty="0" err="1"/>
              <a:t>parteneri</a:t>
            </a:r>
            <a:r>
              <a:rPr lang="es-ES_tradnl" dirty="0"/>
              <a:t> ai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şi, după caz, pe </a:t>
            </a:r>
            <a:r>
              <a:rPr lang="es-ES_tradnl" dirty="0" err="1"/>
              <a:t>site</a:t>
            </a:r>
            <a:r>
              <a:rPr lang="es-ES_tradnl" dirty="0"/>
              <a:t>-ul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Dispoziții</a:t>
            </a:r>
            <a:r>
              <a:rPr lang="en-US" dirty="0"/>
              <a:t> </a:t>
            </a:r>
            <a:r>
              <a:rPr lang="en-US" dirty="0" err="1"/>
              <a:t>generale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990600"/>
            <a:ext cx="8763000" cy="56388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ro-RO" sz="2400" dirty="0" smtClean="0"/>
              <a:t>F</a:t>
            </a:r>
            <a:r>
              <a:rPr lang="es-ES_tradnl" sz="2400" dirty="0" err="1" smtClean="0"/>
              <a:t>iecare</a:t>
            </a:r>
            <a:r>
              <a:rPr lang="es-ES_tradnl" sz="2400" dirty="0" smtClean="0"/>
              <a:t> </a:t>
            </a:r>
            <a:r>
              <a:rPr lang="es-ES_tradnl" sz="2400" dirty="0" err="1"/>
              <a:t>unitate</a:t>
            </a:r>
            <a:r>
              <a:rPr lang="es-ES_tradnl" sz="2400" dirty="0"/>
              <a:t> de </a:t>
            </a:r>
            <a:r>
              <a:rPr lang="es-ES_tradnl" sz="2400" dirty="0" err="1"/>
              <a:t>învățământ</a:t>
            </a:r>
            <a:r>
              <a:rPr lang="es-ES_tradnl" sz="2400" dirty="0"/>
              <a:t> stabilește următoarele:</a:t>
            </a:r>
            <a:endParaRPr lang="en-US" sz="2400" dirty="0"/>
          </a:p>
          <a:p>
            <a:pPr lvl="1"/>
            <a:r>
              <a:rPr lang="es-ES_tradnl" sz="2200" b="1" dirty="0">
                <a:solidFill>
                  <a:srgbClr val="FF0000"/>
                </a:solidFill>
              </a:rPr>
              <a:t>(1) </a:t>
            </a:r>
            <a:r>
              <a:rPr lang="es-ES_tradnl" sz="2200" b="1" dirty="0" err="1">
                <a:solidFill>
                  <a:srgbClr val="FF0000"/>
                </a:solidFill>
              </a:rPr>
              <a:t>echipa</a:t>
            </a:r>
            <a:r>
              <a:rPr lang="es-ES_tradnl" sz="2200" b="1" dirty="0">
                <a:solidFill>
                  <a:srgbClr val="FF0000"/>
                </a:solidFill>
              </a:rPr>
              <a:t> de </a:t>
            </a:r>
            <a:r>
              <a:rPr lang="es-ES_tradnl" sz="2200" b="1" dirty="0" err="1">
                <a:solidFill>
                  <a:srgbClr val="FF0000"/>
                </a:solidFill>
              </a:rPr>
              <a:t>coordonare</a:t>
            </a:r>
            <a:r>
              <a:rPr lang="es-ES_tradnl" sz="2200" b="1" dirty="0">
                <a:solidFill>
                  <a:srgbClr val="FF0000"/>
                </a:solidFill>
              </a:rPr>
              <a:t> </a:t>
            </a:r>
            <a:r>
              <a:rPr lang="es-ES_tradnl" sz="2200" dirty="0" smtClean="0"/>
              <a:t>alcătuită </a:t>
            </a:r>
            <a:r>
              <a:rPr lang="es-ES_tradnl" sz="2200" dirty="0" err="1"/>
              <a:t>din</a:t>
            </a:r>
            <a:r>
              <a:rPr lang="es-ES_tradnl" sz="2200" dirty="0"/>
              <a:t>: </a:t>
            </a:r>
            <a:endParaRPr lang="ro-RO" sz="2200" dirty="0" smtClean="0"/>
          </a:p>
          <a:p>
            <a:pPr marL="1089025" lvl="1" indent="-287338">
              <a:buNone/>
            </a:pPr>
            <a:r>
              <a:rPr lang="es-ES_tradnl" sz="1900" dirty="0" smtClean="0"/>
              <a:t>-</a:t>
            </a:r>
            <a:r>
              <a:rPr lang="es-ES_tradnl" sz="1900" dirty="0"/>
              <a:t>	director/director </a:t>
            </a:r>
            <a:r>
              <a:rPr lang="es-ES_tradnl" sz="1900" dirty="0" err="1"/>
              <a:t>adjunct</a:t>
            </a:r>
            <a:r>
              <a:rPr lang="es-ES_tradnl" sz="1900" dirty="0"/>
              <a:t>;</a:t>
            </a:r>
            <a:endParaRPr lang="en-US" sz="1900" dirty="0"/>
          </a:p>
          <a:p>
            <a:pPr marL="1089025" lvl="1" indent="-287338">
              <a:buNone/>
            </a:pPr>
            <a:r>
              <a:rPr lang="es-ES_tradnl" sz="1900" dirty="0"/>
              <a:t>-	</a:t>
            </a:r>
            <a:r>
              <a:rPr lang="es-ES_tradnl" sz="1900" b="1" dirty="0"/>
              <a:t>4-5 </a:t>
            </a:r>
            <a:r>
              <a:rPr lang="es-ES_tradnl" sz="1900" dirty="0" smtClean="0"/>
              <a:t>membri</a:t>
            </a:r>
            <a:r>
              <a:rPr lang="ro-RO" sz="1900" dirty="0" smtClean="0"/>
              <a:t> </a:t>
            </a:r>
            <a:r>
              <a:rPr lang="es-ES_tradnl" sz="1900" dirty="0" smtClean="0"/>
              <a:t>ai </a:t>
            </a:r>
            <a:r>
              <a:rPr lang="es-ES_tradnl" sz="1900" dirty="0" err="1"/>
              <a:t>consiliului</a:t>
            </a:r>
            <a:r>
              <a:rPr lang="es-ES_tradnl" sz="1900" dirty="0"/>
              <a:t> profesoral </a:t>
            </a:r>
            <a:r>
              <a:rPr lang="ro-RO" sz="1900" dirty="0"/>
              <a:t>(</a:t>
            </a:r>
            <a:r>
              <a:rPr lang="es-ES_tradnl" sz="1900" b="1" dirty="0" smtClean="0"/>
              <a:t>1 </a:t>
            </a:r>
            <a:r>
              <a:rPr lang="es-ES_tradnl" sz="1900" dirty="0" smtClean="0"/>
              <a:t>membru</a:t>
            </a:r>
            <a:r>
              <a:rPr lang="ro-RO" sz="1900" dirty="0" smtClean="0"/>
              <a:t> </a:t>
            </a:r>
            <a:r>
              <a:rPr lang="es-ES_tradnl" sz="1900" dirty="0" smtClean="0"/>
              <a:t>având </a:t>
            </a:r>
            <a:r>
              <a:rPr lang="es-ES_tradnl" sz="1900" dirty="0"/>
              <a:t>calitatea de </a:t>
            </a:r>
            <a:r>
              <a:rPr lang="es-ES_tradnl" sz="1900" i="1" dirty="0" err="1"/>
              <a:t>responsabil</a:t>
            </a:r>
            <a:r>
              <a:rPr lang="es-ES_tradnl" sz="1900" i="1" dirty="0"/>
              <a:t> de </a:t>
            </a:r>
            <a:r>
              <a:rPr lang="es-ES_tradnl" sz="1900" i="1" dirty="0" err="1"/>
              <a:t>mediu</a:t>
            </a:r>
            <a:r>
              <a:rPr lang="es-ES_tradnl" sz="1900" dirty="0"/>
              <a:t>, </a:t>
            </a:r>
            <a:r>
              <a:rPr lang="es-ES_tradnl" sz="1900" dirty="0" smtClean="0"/>
              <a:t>cel </a:t>
            </a:r>
            <a:r>
              <a:rPr lang="es-ES_tradnl" sz="1900" dirty="0"/>
              <a:t>puţin </a:t>
            </a:r>
            <a:r>
              <a:rPr lang="es-ES_tradnl" sz="1900" b="1" dirty="0"/>
              <a:t>1 </a:t>
            </a:r>
            <a:r>
              <a:rPr lang="es-ES_tradnl" sz="1900" dirty="0"/>
              <a:t>membru </a:t>
            </a:r>
            <a:r>
              <a:rPr lang="es-ES_tradnl" sz="1900" dirty="0" err="1"/>
              <a:t>din</a:t>
            </a:r>
            <a:r>
              <a:rPr lang="es-ES_tradnl" sz="1900" dirty="0"/>
              <a:t> </a:t>
            </a:r>
            <a:r>
              <a:rPr lang="es-ES_tradnl" sz="1900" i="1" dirty="0" err="1"/>
              <a:t>comisia</a:t>
            </a:r>
            <a:r>
              <a:rPr lang="es-ES_tradnl" sz="1900" i="1" dirty="0"/>
              <a:t> pentru întocmirea </a:t>
            </a:r>
            <a:r>
              <a:rPr lang="es-ES_tradnl" sz="1900" i="1" dirty="0" err="1" smtClean="0"/>
              <a:t>orarului</a:t>
            </a:r>
            <a:r>
              <a:rPr lang="ro-RO" sz="1900" dirty="0" smtClean="0"/>
              <a:t>);</a:t>
            </a:r>
            <a:endParaRPr lang="en-US" sz="1900" dirty="0"/>
          </a:p>
          <a:p>
            <a:pPr marL="1089025" lvl="1" indent="-287338">
              <a:buNone/>
            </a:pPr>
            <a:r>
              <a:rPr lang="es-ES_tradnl" sz="1900" dirty="0"/>
              <a:t>-	</a:t>
            </a:r>
            <a:r>
              <a:rPr lang="es-ES_tradnl" sz="1900" b="1" dirty="0"/>
              <a:t>1-2 </a:t>
            </a:r>
            <a:r>
              <a:rPr lang="es-ES_tradnl" sz="1900" dirty="0" err="1"/>
              <a:t>reprezentanţi</a:t>
            </a:r>
            <a:r>
              <a:rPr lang="es-ES_tradnl" sz="1900" dirty="0"/>
              <a:t> ai </a:t>
            </a:r>
            <a:r>
              <a:rPr lang="es-ES_tradnl" sz="1900" dirty="0" err="1"/>
              <a:t>consiliului</a:t>
            </a:r>
            <a:r>
              <a:rPr lang="es-ES_tradnl" sz="1900" dirty="0"/>
              <a:t> </a:t>
            </a:r>
            <a:r>
              <a:rPr lang="es-ES_tradnl" sz="1900" dirty="0" err="1"/>
              <a:t>elevilor</a:t>
            </a:r>
            <a:r>
              <a:rPr lang="es-ES_tradnl" sz="1900" dirty="0"/>
              <a:t>, pentru </a:t>
            </a:r>
            <a:r>
              <a:rPr lang="es-ES_tradnl" sz="1900" dirty="0" err="1"/>
              <a:t>unitățile</a:t>
            </a:r>
            <a:r>
              <a:rPr lang="es-ES_tradnl" sz="1900" dirty="0"/>
              <a:t> de </a:t>
            </a:r>
            <a:r>
              <a:rPr lang="es-ES_tradnl" sz="1900" dirty="0" err="1"/>
              <a:t>învățământ</a:t>
            </a:r>
            <a:r>
              <a:rPr lang="es-ES_tradnl" sz="1900" dirty="0"/>
              <a:t> în </a:t>
            </a:r>
            <a:r>
              <a:rPr lang="es-ES_tradnl" sz="1900" dirty="0" err="1"/>
              <a:t>care</a:t>
            </a:r>
            <a:r>
              <a:rPr lang="es-ES_tradnl" sz="1900" dirty="0"/>
              <a:t> </a:t>
            </a:r>
            <a:r>
              <a:rPr lang="es-ES_tradnl" sz="1900" dirty="0" err="1"/>
              <a:t>funcționează</a:t>
            </a:r>
            <a:r>
              <a:rPr lang="es-ES_tradnl" sz="1900" dirty="0"/>
              <a:t> aceste </a:t>
            </a:r>
            <a:r>
              <a:rPr lang="es-ES_tradnl" sz="1900" dirty="0" err="1"/>
              <a:t>structuri</a:t>
            </a:r>
            <a:r>
              <a:rPr lang="es-ES_tradnl" sz="1900" dirty="0"/>
              <a:t>;</a:t>
            </a:r>
            <a:endParaRPr lang="en-US" sz="1900" dirty="0"/>
          </a:p>
          <a:p>
            <a:pPr marL="1089025" lvl="1" indent="-287338">
              <a:buNone/>
            </a:pPr>
            <a:r>
              <a:rPr lang="es-ES_tradnl" sz="1900" dirty="0"/>
              <a:t>-	</a:t>
            </a:r>
            <a:r>
              <a:rPr lang="es-ES_tradnl" sz="1900" b="1" dirty="0"/>
              <a:t>1-2 </a:t>
            </a:r>
            <a:r>
              <a:rPr lang="es-ES_tradnl" sz="1900" dirty="0" err="1"/>
              <a:t>reprezentanţi</a:t>
            </a:r>
            <a:r>
              <a:rPr lang="es-ES_tradnl" sz="1900" dirty="0"/>
              <a:t> ai </a:t>
            </a:r>
            <a:r>
              <a:rPr lang="es-ES_tradnl" sz="1900" dirty="0" err="1"/>
              <a:t>comitetului</a:t>
            </a:r>
            <a:r>
              <a:rPr lang="es-ES_tradnl" sz="1900" dirty="0"/>
              <a:t> de </a:t>
            </a:r>
            <a:r>
              <a:rPr lang="es-ES_tradnl" sz="1900" dirty="0" err="1"/>
              <a:t>părinţi</a:t>
            </a:r>
            <a:r>
              <a:rPr lang="es-ES_tradnl" sz="1900" dirty="0"/>
              <a:t>;</a:t>
            </a:r>
            <a:endParaRPr lang="en-US" sz="1900" dirty="0"/>
          </a:p>
          <a:p>
            <a:pPr marL="1144587" lvl="1" indent="-342900">
              <a:buFontTx/>
              <a:buChar char="-"/>
            </a:pPr>
            <a:r>
              <a:rPr lang="es-ES_tradnl" sz="1900" dirty="0" err="1" smtClean="0"/>
              <a:t>consilierul</a:t>
            </a:r>
            <a:r>
              <a:rPr lang="es-ES_tradnl" sz="1900" dirty="0" smtClean="0"/>
              <a:t> </a:t>
            </a:r>
            <a:r>
              <a:rPr lang="es-ES_tradnl" sz="1900" dirty="0" err="1"/>
              <a:t>educativ</a:t>
            </a:r>
            <a:r>
              <a:rPr lang="es-ES_tradnl" sz="1900" dirty="0"/>
              <a:t> şi/sau </a:t>
            </a:r>
            <a:r>
              <a:rPr lang="es-ES_tradnl" sz="1900" dirty="0" err="1"/>
              <a:t>coordonatorul</a:t>
            </a:r>
            <a:r>
              <a:rPr lang="es-ES_tradnl" sz="1900" dirty="0"/>
              <a:t> de proiecte; </a:t>
            </a:r>
            <a:endParaRPr lang="ro-RO" sz="1900" dirty="0" smtClean="0"/>
          </a:p>
          <a:p>
            <a:pPr marL="1144587" lvl="1" indent="-342900">
              <a:buFontTx/>
              <a:buChar char="-"/>
            </a:pPr>
            <a:r>
              <a:rPr lang="es-ES_tradnl" sz="1900" dirty="0" err="1" smtClean="0"/>
              <a:t>consilierul</a:t>
            </a:r>
            <a:r>
              <a:rPr lang="es-ES_tradnl" sz="1900" dirty="0" smtClean="0"/>
              <a:t> </a:t>
            </a:r>
            <a:r>
              <a:rPr lang="es-ES_tradnl" sz="1900" dirty="0"/>
              <a:t>şcolar/</a:t>
            </a:r>
            <a:r>
              <a:rPr lang="es-ES_tradnl" sz="1900" dirty="0" err="1"/>
              <a:t>mediatorul</a:t>
            </a:r>
            <a:r>
              <a:rPr lang="es-ES_tradnl" sz="1900" dirty="0"/>
              <a:t> şcolar, după caz</a:t>
            </a:r>
            <a:r>
              <a:rPr lang="es-ES_tradnl" sz="1900" dirty="0" smtClean="0"/>
              <a:t>.</a:t>
            </a:r>
            <a:endParaRPr lang="ro-RO" sz="1900" dirty="0" smtClean="0"/>
          </a:p>
          <a:p>
            <a:pPr marL="801687" lvl="1" indent="0">
              <a:buNone/>
            </a:pPr>
            <a:endParaRPr lang="ro-RO" sz="2200" dirty="0" smtClean="0"/>
          </a:p>
          <a:p>
            <a:pPr lvl="1"/>
            <a:r>
              <a:rPr lang="es-ES_tradnl" sz="2200" b="1" dirty="0">
                <a:solidFill>
                  <a:srgbClr val="FF0000"/>
                </a:solidFill>
              </a:rPr>
              <a:t>(2) </a:t>
            </a:r>
            <a:r>
              <a:rPr lang="es-ES_tradnl" sz="2200" b="1" dirty="0" err="1">
                <a:solidFill>
                  <a:srgbClr val="FF0000"/>
                </a:solidFill>
              </a:rPr>
              <a:t>calendarul</a:t>
            </a:r>
            <a:r>
              <a:rPr lang="es-ES_tradnl" sz="2200" b="1" dirty="0">
                <a:solidFill>
                  <a:srgbClr val="FF0000"/>
                </a:solidFill>
              </a:rPr>
              <a:t> </a:t>
            </a:r>
            <a:r>
              <a:rPr lang="es-ES_tradnl" sz="2200" dirty="0"/>
              <a:t>de </a:t>
            </a:r>
            <a:r>
              <a:rPr lang="es-ES_tradnl" sz="2200" dirty="0" err="1"/>
              <a:t>derulare</a:t>
            </a:r>
            <a:r>
              <a:rPr lang="es-ES_tradnl" sz="2200" dirty="0"/>
              <a:t> a programului „</a:t>
            </a:r>
            <a:r>
              <a:rPr lang="es-ES_tradnl" sz="2200" dirty="0" err="1"/>
              <a:t>Săptămâna</a:t>
            </a:r>
            <a:r>
              <a:rPr lang="es-ES_tradnl" sz="2200" dirty="0"/>
              <a:t> </a:t>
            </a:r>
            <a:r>
              <a:rPr lang="es-ES_tradnl" sz="2200" dirty="0" smtClean="0"/>
              <a:t>verde</a:t>
            </a:r>
            <a:r>
              <a:rPr lang="ro-RO" sz="2200" dirty="0" smtClean="0"/>
              <a:t>:</a:t>
            </a:r>
          </a:p>
          <a:p>
            <a:pPr marL="1089025" lvl="1" indent="-236538">
              <a:buNone/>
            </a:pPr>
            <a:r>
              <a:rPr lang="ro-RO" sz="1900" dirty="0" smtClean="0"/>
              <a:t>- </a:t>
            </a:r>
            <a:r>
              <a:rPr lang="es-ES_tradnl" sz="1900" dirty="0" smtClean="0"/>
              <a:t>perioada </a:t>
            </a:r>
            <a:r>
              <a:rPr lang="es-ES_tradnl" sz="1900" dirty="0"/>
              <a:t>de </a:t>
            </a:r>
            <a:r>
              <a:rPr lang="es-ES_tradnl" sz="1900" b="1" dirty="0"/>
              <a:t>identificare </a:t>
            </a:r>
            <a:r>
              <a:rPr lang="es-ES_tradnl" sz="1900" dirty="0"/>
              <a:t>a </a:t>
            </a:r>
            <a:r>
              <a:rPr lang="es-ES_tradnl" sz="1900" dirty="0" err="1"/>
              <a:t>intereselor</a:t>
            </a:r>
            <a:r>
              <a:rPr lang="es-ES_tradnl" sz="1900" dirty="0"/>
              <a:t>/</a:t>
            </a:r>
            <a:r>
              <a:rPr lang="es-ES_tradnl" sz="1900" dirty="0" err="1"/>
              <a:t>preocupărilor</a:t>
            </a:r>
            <a:r>
              <a:rPr lang="es-ES_tradnl" sz="1900" dirty="0"/>
              <a:t> </a:t>
            </a:r>
            <a:r>
              <a:rPr lang="es-ES_tradnl" sz="1900" dirty="0" err="1"/>
              <a:t>antepreșcolarilor</a:t>
            </a:r>
            <a:r>
              <a:rPr lang="es-ES_tradnl" sz="1900" dirty="0"/>
              <a:t>/</a:t>
            </a:r>
            <a:r>
              <a:rPr lang="es-ES_tradnl" sz="1900" dirty="0" err="1"/>
              <a:t>preşcolarilor</a:t>
            </a:r>
            <a:r>
              <a:rPr lang="es-ES_tradnl" sz="1900" dirty="0"/>
              <a:t>/</a:t>
            </a:r>
            <a:r>
              <a:rPr lang="es-ES_tradnl" sz="1900" dirty="0" err="1"/>
              <a:t>elevilor</a:t>
            </a:r>
            <a:r>
              <a:rPr lang="es-ES_tradnl" sz="1900" dirty="0"/>
              <a:t>, </a:t>
            </a:r>
            <a:endParaRPr lang="ro-RO" sz="1900" dirty="0" smtClean="0"/>
          </a:p>
          <a:p>
            <a:pPr marL="1089025" lvl="1" indent="-236538">
              <a:buNone/>
            </a:pPr>
            <a:r>
              <a:rPr lang="ro-RO" sz="1900" dirty="0" smtClean="0"/>
              <a:t>- </a:t>
            </a:r>
            <a:r>
              <a:rPr lang="es-ES_tradnl" sz="1900" dirty="0" smtClean="0"/>
              <a:t>perioada </a:t>
            </a:r>
            <a:r>
              <a:rPr lang="es-ES_tradnl" sz="1900" dirty="0"/>
              <a:t>de </a:t>
            </a:r>
            <a:r>
              <a:rPr lang="es-ES_tradnl" sz="1900" dirty="0" err="1"/>
              <a:t>alcătuire</a:t>
            </a:r>
            <a:r>
              <a:rPr lang="es-ES_tradnl" sz="1900" dirty="0"/>
              <a:t> a </a:t>
            </a:r>
            <a:r>
              <a:rPr lang="es-ES_tradnl" sz="1900" b="1" dirty="0" err="1"/>
              <a:t>ofertei</a:t>
            </a:r>
            <a:r>
              <a:rPr lang="es-ES_tradnl" sz="1900" b="1" dirty="0"/>
              <a:t> de </a:t>
            </a:r>
            <a:r>
              <a:rPr lang="es-ES_tradnl" sz="1900" b="1" dirty="0" err="1"/>
              <a:t>activități</a:t>
            </a:r>
            <a:r>
              <a:rPr lang="es-ES_tradnl" sz="1900" b="1" dirty="0"/>
              <a:t> </a:t>
            </a:r>
            <a:r>
              <a:rPr lang="es-ES_tradnl" sz="1900" dirty="0"/>
              <a:t>pentru „</a:t>
            </a:r>
            <a:r>
              <a:rPr lang="es-ES_tradnl" sz="1900" dirty="0" err="1"/>
              <a:t>Săptămâna</a:t>
            </a:r>
            <a:r>
              <a:rPr lang="es-ES_tradnl" sz="1900" dirty="0"/>
              <a:t> verde”, </a:t>
            </a:r>
            <a:endParaRPr lang="ro-RO" sz="1900" dirty="0" smtClean="0"/>
          </a:p>
          <a:p>
            <a:pPr marL="1089025" lvl="1" indent="-236538">
              <a:buNone/>
            </a:pPr>
            <a:r>
              <a:rPr lang="ro-RO" sz="1900" dirty="0" smtClean="0"/>
              <a:t>- </a:t>
            </a:r>
            <a:r>
              <a:rPr lang="es-ES_tradnl" sz="1900" dirty="0" smtClean="0"/>
              <a:t>perioada </a:t>
            </a:r>
            <a:r>
              <a:rPr lang="es-ES_tradnl" sz="1900" dirty="0"/>
              <a:t>de </a:t>
            </a:r>
            <a:r>
              <a:rPr lang="es-ES_tradnl" sz="1900" b="1" dirty="0" err="1"/>
              <a:t>desfăşurare</a:t>
            </a:r>
            <a:r>
              <a:rPr lang="es-ES_tradnl" sz="1900" dirty="0"/>
              <a:t> a programului </a:t>
            </a:r>
            <a:endParaRPr lang="ro-RO" sz="1900" dirty="0" smtClean="0"/>
          </a:p>
          <a:p>
            <a:pPr marL="1089025" lvl="1" indent="-236538">
              <a:buNone/>
            </a:pPr>
            <a:r>
              <a:rPr lang="ro-RO" sz="1900" dirty="0" smtClean="0"/>
              <a:t>- </a:t>
            </a:r>
            <a:r>
              <a:rPr lang="es-ES_tradnl" sz="1900" dirty="0" smtClean="0"/>
              <a:t>perioada </a:t>
            </a:r>
            <a:r>
              <a:rPr lang="es-ES_tradnl" sz="1900" dirty="0"/>
              <a:t>de </a:t>
            </a:r>
            <a:r>
              <a:rPr lang="es-ES_tradnl" sz="1900" b="1" dirty="0" err="1"/>
              <a:t>reflecţie</a:t>
            </a:r>
            <a:r>
              <a:rPr lang="es-ES_tradnl" sz="1900" b="1" dirty="0"/>
              <a:t>/</a:t>
            </a:r>
            <a:r>
              <a:rPr lang="es-ES_tradnl" sz="1900" b="1" dirty="0" err="1"/>
              <a:t>analiză</a:t>
            </a:r>
            <a:r>
              <a:rPr lang="es-ES_tradnl" sz="1900" dirty="0"/>
              <a:t> a </a:t>
            </a:r>
            <a:r>
              <a:rPr lang="es-ES_tradnl" sz="1900" dirty="0" err="1"/>
              <a:t>rezultatelor</a:t>
            </a:r>
            <a:r>
              <a:rPr lang="es-ES_tradnl" sz="1900" dirty="0"/>
              <a:t>.</a:t>
            </a:r>
            <a:endParaRPr lang="en-US" sz="1900" dirty="0"/>
          </a:p>
          <a:p>
            <a:pPr lvl="1"/>
            <a:endParaRPr lang="en-US" sz="22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s-ES_tradnl" sz="2800" dirty="0" err="1">
                <a:solidFill>
                  <a:schemeClr val="tx1"/>
                </a:solidFill>
                <a:effectLst/>
              </a:rPr>
              <a:t>Proiectarea</a:t>
            </a:r>
            <a:r>
              <a:rPr lang="es-ES_tradnl" sz="2800" dirty="0">
                <a:solidFill>
                  <a:schemeClr val="tx1"/>
                </a:solidFill>
                <a:effectLst/>
              </a:rPr>
              <a:t>, </a:t>
            </a:r>
            <a:r>
              <a:rPr lang="es-ES_tradnl" sz="2800" dirty="0" err="1">
                <a:solidFill>
                  <a:schemeClr val="tx1"/>
                </a:solidFill>
                <a:effectLst/>
              </a:rPr>
              <a:t>planificarea</a:t>
            </a:r>
            <a:r>
              <a:rPr lang="es-ES_tradnl" sz="2800" dirty="0">
                <a:solidFill>
                  <a:schemeClr val="tx1"/>
                </a:solidFill>
                <a:effectLst/>
              </a:rPr>
              <a:t> şi </a:t>
            </a:r>
            <a:r>
              <a:rPr lang="es-ES_tradnl" sz="2800" dirty="0" err="1">
                <a:solidFill>
                  <a:schemeClr val="tx1"/>
                </a:solidFill>
                <a:effectLst/>
              </a:rPr>
              <a:t>desfăşurarea</a:t>
            </a:r>
            <a:r>
              <a:rPr lang="es-ES_tradnl" sz="2800" dirty="0">
                <a:solidFill>
                  <a:schemeClr val="tx1"/>
                </a:solidFill>
                <a:effectLst/>
              </a:rPr>
              <a:t> </a:t>
            </a:r>
            <a:r>
              <a:rPr lang="es-ES_tradnl" sz="2800" dirty="0" err="1" smtClean="0">
                <a:solidFill>
                  <a:schemeClr val="tx1"/>
                </a:solidFill>
                <a:effectLst/>
              </a:rPr>
              <a:t>activităţilor</a:t>
            </a:r>
            <a:endParaRPr lang="en-US" sz="2800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196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525963"/>
          </a:xfrm>
        </p:spPr>
        <p:txBody>
          <a:bodyPr/>
          <a:lstStyle/>
          <a:p>
            <a:r>
              <a:rPr lang="es-ES_tradnl" b="1" dirty="0" err="1">
                <a:solidFill>
                  <a:schemeClr val="accent2"/>
                </a:solidFill>
              </a:rPr>
              <a:t>Componenţa</a:t>
            </a:r>
            <a:r>
              <a:rPr lang="es-ES_tradnl" b="1" dirty="0"/>
              <a:t> </a:t>
            </a:r>
            <a:r>
              <a:rPr lang="es-ES_tradnl" b="1" dirty="0" err="1">
                <a:solidFill>
                  <a:schemeClr val="accent2"/>
                </a:solidFill>
              </a:rPr>
              <a:t>echipei</a:t>
            </a:r>
            <a:r>
              <a:rPr lang="es-ES_tradnl" b="1" dirty="0"/>
              <a:t> </a:t>
            </a:r>
            <a:r>
              <a:rPr lang="es-ES_tradnl" dirty="0" smtClean="0"/>
              <a:t>şi </a:t>
            </a:r>
            <a:r>
              <a:rPr lang="es-ES_tradnl" b="1" dirty="0" err="1" smtClean="0">
                <a:solidFill>
                  <a:schemeClr val="accent2"/>
                </a:solidFill>
              </a:rPr>
              <a:t>calendarul</a:t>
            </a:r>
            <a:r>
              <a:rPr lang="es-ES_tradnl" dirty="0" smtClean="0"/>
              <a:t> sunt </a:t>
            </a:r>
            <a:r>
              <a:rPr lang="es-ES_tradnl" b="1" dirty="0"/>
              <a:t>propuse</a:t>
            </a:r>
            <a:r>
              <a:rPr lang="es-ES_tradnl" dirty="0"/>
              <a:t> şi </a:t>
            </a:r>
            <a:r>
              <a:rPr lang="es-ES_tradnl" dirty="0" err="1"/>
              <a:t>analizate</a:t>
            </a:r>
            <a:r>
              <a:rPr lang="es-ES_tradnl" dirty="0"/>
              <a:t> în cadrul </a:t>
            </a:r>
            <a:r>
              <a:rPr lang="es-ES_tradnl" dirty="0" err="1"/>
              <a:t>consiliului</a:t>
            </a:r>
            <a:r>
              <a:rPr lang="es-ES_tradnl" dirty="0"/>
              <a:t> profesoral şi </a:t>
            </a:r>
            <a:r>
              <a:rPr lang="es-ES_tradnl" b="1" dirty="0" err="1"/>
              <a:t>aprobate</a:t>
            </a:r>
            <a:r>
              <a:rPr lang="es-ES_tradnl" dirty="0"/>
              <a:t> de </a:t>
            </a:r>
            <a:r>
              <a:rPr lang="es-ES_tradnl" dirty="0" err="1" smtClean="0"/>
              <a:t>consiliul</a:t>
            </a:r>
            <a:r>
              <a:rPr lang="ro-RO" dirty="0" smtClean="0"/>
              <a:t> </a:t>
            </a:r>
            <a:r>
              <a:rPr lang="es-ES_tradnl" dirty="0" smtClean="0"/>
              <a:t>de </a:t>
            </a:r>
            <a:r>
              <a:rPr lang="es-ES_tradnl" dirty="0" err="1"/>
              <a:t>administraţie</a:t>
            </a:r>
            <a:r>
              <a:rPr lang="es-ES_tradnl" dirty="0"/>
              <a:t> al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. </a:t>
            </a:r>
            <a:endParaRPr lang="ro-RO" dirty="0" smtClean="0"/>
          </a:p>
          <a:p>
            <a:r>
              <a:rPr lang="es-ES_tradnl" b="1" dirty="0" smtClean="0"/>
              <a:t>La </a:t>
            </a:r>
            <a:r>
              <a:rPr lang="es-ES_tradnl" b="1" dirty="0" err="1"/>
              <a:t>şedinţa</a:t>
            </a:r>
            <a:r>
              <a:rPr lang="es-ES_tradnl" b="1" dirty="0"/>
              <a:t> </a:t>
            </a:r>
            <a:r>
              <a:rPr lang="es-ES_tradnl" b="1" dirty="0" err="1"/>
              <a:t>consiliului</a:t>
            </a:r>
            <a:r>
              <a:rPr lang="es-ES_tradnl" b="1" dirty="0"/>
              <a:t> profesoral vor fi </a:t>
            </a:r>
            <a:r>
              <a:rPr lang="es-ES_tradnl" b="1" dirty="0" err="1"/>
              <a:t>invitaţi</a:t>
            </a:r>
            <a:r>
              <a:rPr lang="es-ES_tradnl" b="1" dirty="0"/>
              <a:t> </a:t>
            </a:r>
            <a:r>
              <a:rPr lang="es-ES_tradnl" b="1" dirty="0" err="1"/>
              <a:t>reprezentanţi</a:t>
            </a:r>
            <a:r>
              <a:rPr lang="es-ES_tradnl" b="1" dirty="0"/>
              <a:t> ai </a:t>
            </a:r>
            <a:r>
              <a:rPr lang="es-ES_tradnl" b="1" dirty="0" err="1"/>
              <a:t>consiliului</a:t>
            </a:r>
            <a:r>
              <a:rPr lang="es-ES_tradnl" b="1" dirty="0"/>
              <a:t> </a:t>
            </a:r>
            <a:r>
              <a:rPr lang="es-ES_tradnl" b="1" dirty="0" err="1"/>
              <a:t>elevilor</a:t>
            </a:r>
            <a:r>
              <a:rPr lang="es-ES_tradnl" b="1" dirty="0"/>
              <a:t> şi </a:t>
            </a:r>
            <a:r>
              <a:rPr lang="es-ES_tradnl" b="1" dirty="0" err="1"/>
              <a:t>reprezentanţi</a:t>
            </a:r>
            <a:r>
              <a:rPr lang="es-ES_tradnl" b="1" dirty="0"/>
              <a:t> ai </a:t>
            </a:r>
            <a:r>
              <a:rPr lang="es-ES_tradnl" b="1" dirty="0" err="1"/>
              <a:t>comitetului</a:t>
            </a:r>
            <a:r>
              <a:rPr lang="es-ES_tradnl" b="1" dirty="0"/>
              <a:t> de </a:t>
            </a:r>
            <a:r>
              <a:rPr lang="es-ES_tradnl" b="1" dirty="0" err="1"/>
              <a:t>părinţi</a:t>
            </a:r>
            <a:r>
              <a:rPr lang="es-ES_tradnl" b="1" dirty="0"/>
              <a:t>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3200" dirty="0" err="1">
                <a:solidFill>
                  <a:schemeClr val="tx1"/>
                </a:solidFill>
                <a:effectLst/>
              </a:rPr>
              <a:t>Proiectarea</a:t>
            </a:r>
            <a:r>
              <a:rPr lang="es-ES_tradnl" sz="3200" dirty="0">
                <a:solidFill>
                  <a:schemeClr val="tx1"/>
                </a:solidFill>
                <a:effectLst/>
              </a:rPr>
              <a:t>, </a:t>
            </a:r>
            <a:r>
              <a:rPr lang="es-ES_tradnl" sz="3200" dirty="0" err="1">
                <a:solidFill>
                  <a:schemeClr val="tx1"/>
                </a:solidFill>
                <a:effectLst/>
              </a:rPr>
              <a:t>planificarea</a:t>
            </a:r>
            <a:r>
              <a:rPr lang="es-ES_tradnl" sz="3200" dirty="0">
                <a:solidFill>
                  <a:schemeClr val="tx1"/>
                </a:solidFill>
                <a:effectLst/>
              </a:rPr>
              <a:t> şi </a:t>
            </a:r>
            <a:r>
              <a:rPr lang="es-ES_tradnl" sz="3200" dirty="0" err="1">
                <a:solidFill>
                  <a:schemeClr val="tx1"/>
                </a:solidFill>
                <a:effectLst/>
              </a:rPr>
              <a:t>desfăşurarea</a:t>
            </a:r>
            <a:r>
              <a:rPr lang="es-ES_tradnl" sz="3200" dirty="0">
                <a:solidFill>
                  <a:schemeClr val="tx1"/>
                </a:solidFill>
                <a:effectLst/>
              </a:rPr>
              <a:t> </a:t>
            </a:r>
            <a:r>
              <a:rPr lang="es-ES_tradnl" sz="3200" dirty="0" err="1">
                <a:solidFill>
                  <a:schemeClr val="tx1"/>
                </a:solidFill>
                <a:effectLst/>
              </a:rPr>
              <a:t>activităţilor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58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</a:pPr>
            <a:r>
              <a:rPr lang="es-ES_tradnl" b="1" dirty="0"/>
              <a:t>a) identifică</a:t>
            </a:r>
            <a:r>
              <a:rPr lang="es-ES_tradnl" dirty="0"/>
              <a:t> </a:t>
            </a:r>
            <a:r>
              <a:rPr lang="es-ES_tradnl" b="1" dirty="0" err="1"/>
              <a:t>interesele</a:t>
            </a:r>
            <a:r>
              <a:rPr lang="es-ES_tradnl" b="1" dirty="0"/>
              <a:t>/</a:t>
            </a:r>
            <a:r>
              <a:rPr lang="es-ES_tradnl" b="1" dirty="0" err="1"/>
              <a:t>preocupările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elevilor</a:t>
            </a:r>
            <a:r>
              <a:rPr lang="es-ES_tradnl" dirty="0" smtClean="0"/>
              <a:t> </a:t>
            </a:r>
            <a:r>
              <a:rPr lang="es-ES_tradnl" dirty="0"/>
              <a:t>și </a:t>
            </a:r>
            <a:r>
              <a:rPr lang="es-ES_tradnl" b="1" dirty="0"/>
              <a:t>stabilește forma de </a:t>
            </a:r>
            <a:r>
              <a:rPr lang="es-ES_tradnl" b="1" dirty="0" err="1"/>
              <a:t>prezentare</a:t>
            </a:r>
            <a:r>
              <a:rPr lang="es-ES_tradnl" b="1" dirty="0"/>
              <a:t> </a:t>
            </a:r>
            <a:r>
              <a:rPr lang="es-ES_tradnl" dirty="0"/>
              <a:t>a </a:t>
            </a:r>
            <a:r>
              <a:rPr lang="es-ES_tradnl" dirty="0" err="1"/>
              <a:t>propunerilor</a:t>
            </a:r>
            <a:r>
              <a:rPr lang="es-ES_tradnl" dirty="0"/>
              <a:t> de activităţi pentru oferta </a:t>
            </a:r>
            <a:r>
              <a:rPr lang="es-ES_tradnl" dirty="0" err="1"/>
              <a:t>din</a:t>
            </a:r>
            <a:r>
              <a:rPr lang="es-ES_tradnl" dirty="0"/>
              <a:t> cadrul programului „</a:t>
            </a:r>
            <a:r>
              <a:rPr lang="es-ES_tradnl" dirty="0" err="1"/>
              <a:t>Săptămâna</a:t>
            </a:r>
            <a:r>
              <a:rPr lang="es-ES_tradnl" dirty="0"/>
              <a:t> verde”;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b) </a:t>
            </a:r>
            <a:r>
              <a:rPr lang="es-ES_tradnl" b="1" dirty="0" err="1"/>
              <a:t>analizează</a:t>
            </a:r>
            <a:r>
              <a:rPr lang="es-ES_tradnl" b="1" dirty="0"/>
              <a:t> oferta </a:t>
            </a:r>
            <a:r>
              <a:rPr lang="es-ES_tradnl" dirty="0"/>
              <a:t>de </a:t>
            </a:r>
            <a:r>
              <a:rPr lang="es-ES_tradnl" dirty="0" err="1"/>
              <a:t>propuneri</a:t>
            </a:r>
            <a:r>
              <a:rPr lang="es-ES_tradnl" dirty="0"/>
              <a:t> de </a:t>
            </a:r>
            <a:r>
              <a:rPr lang="es-ES_tradnl" dirty="0" err="1"/>
              <a:t>activități</a:t>
            </a:r>
            <a:r>
              <a:rPr lang="es-ES_tradnl" dirty="0"/>
              <a:t>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platforma</a:t>
            </a:r>
            <a:r>
              <a:rPr lang="es-ES_tradnl" dirty="0"/>
              <a:t> </a:t>
            </a:r>
            <a:r>
              <a:rPr lang="es-ES_tradnl" dirty="0" err="1"/>
              <a:t>dedicată</a:t>
            </a:r>
            <a:r>
              <a:rPr lang="es-ES_tradnl" dirty="0"/>
              <a:t> și/sau alte oferte </a:t>
            </a:r>
            <a:r>
              <a:rPr lang="es-ES_tradnl" dirty="0" err="1"/>
              <a:t>locale</a:t>
            </a:r>
            <a:r>
              <a:rPr lang="es-ES_tradnl" dirty="0"/>
              <a:t>; </a:t>
            </a:r>
            <a:endParaRPr lang="ro-RO" dirty="0" smtClean="0"/>
          </a:p>
          <a:p>
            <a:pPr>
              <a:lnSpc>
                <a:spcPct val="120000"/>
              </a:lnSpc>
            </a:pPr>
            <a:r>
              <a:rPr lang="es-ES_tradnl" b="1" dirty="0" smtClean="0"/>
              <a:t>c</a:t>
            </a:r>
            <a:r>
              <a:rPr lang="es-ES_tradnl" b="1" dirty="0"/>
              <a:t>) </a:t>
            </a:r>
            <a:r>
              <a:rPr lang="es-ES_tradnl" b="1" dirty="0" err="1"/>
              <a:t>centralizează</a:t>
            </a:r>
            <a:r>
              <a:rPr lang="es-ES_tradnl" b="1" dirty="0"/>
              <a:t>    </a:t>
            </a:r>
            <a:r>
              <a:rPr lang="es-ES_tradnl" b="1" dirty="0" err="1"/>
              <a:t>propunerile</a:t>
            </a:r>
            <a:r>
              <a:rPr lang="es-ES_tradnl" b="1" dirty="0"/>
              <a:t>    </a:t>
            </a:r>
            <a:r>
              <a:rPr lang="es-ES_tradnl" dirty="0"/>
              <a:t>de    activităţi,    durată,    număr    </a:t>
            </a:r>
            <a:r>
              <a:rPr lang="es-ES_tradnl" dirty="0" err="1"/>
              <a:t>optim</a:t>
            </a:r>
            <a:r>
              <a:rPr lang="es-ES_tradnl" dirty="0"/>
              <a:t>    </a:t>
            </a:r>
            <a:r>
              <a:rPr lang="es-ES_tradnl" dirty="0" smtClean="0"/>
              <a:t>de</a:t>
            </a:r>
            <a:r>
              <a:rPr lang="ro-RO" dirty="0"/>
              <a:t> </a:t>
            </a:r>
            <a:r>
              <a:rPr lang="es-ES_tradnl" dirty="0" err="1" smtClean="0"/>
              <a:t>antepreșcolari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</a:t>
            </a:r>
            <a:r>
              <a:rPr lang="es-ES_tradnl" dirty="0" smtClean="0"/>
              <a:t>/</a:t>
            </a:r>
            <a:r>
              <a:rPr lang="es-ES_tradnl" dirty="0" err="1" smtClean="0"/>
              <a:t>elevi</a:t>
            </a:r>
            <a:r>
              <a:rPr lang="es-ES_tradnl" dirty="0" smtClean="0"/>
              <a:t> </a:t>
            </a:r>
            <a:r>
              <a:rPr lang="es-ES_tradnl" dirty="0" err="1"/>
              <a:t>participanţi</a:t>
            </a:r>
            <a:r>
              <a:rPr lang="es-ES_tradnl" dirty="0"/>
              <a:t>, </a:t>
            </a:r>
            <a:r>
              <a:rPr lang="es-ES_tradnl" dirty="0" err="1"/>
              <a:t>spaţiu</a:t>
            </a:r>
            <a:r>
              <a:rPr lang="es-ES_tradnl" dirty="0"/>
              <a:t> şi materiale necesare; </a:t>
            </a:r>
            <a:endParaRPr lang="ro-RO" dirty="0" smtClean="0"/>
          </a:p>
          <a:p>
            <a:pPr>
              <a:lnSpc>
                <a:spcPct val="120000"/>
              </a:lnSpc>
            </a:pPr>
            <a:r>
              <a:rPr lang="es-ES_tradnl" b="1" dirty="0" smtClean="0"/>
              <a:t>d</a:t>
            </a:r>
            <a:r>
              <a:rPr lang="es-ES_tradnl" b="1" dirty="0"/>
              <a:t>) </a:t>
            </a:r>
            <a:r>
              <a:rPr lang="es-ES_tradnl" b="1" dirty="0" err="1"/>
              <a:t>centralizează</a:t>
            </a:r>
            <a:r>
              <a:rPr lang="es-ES_tradnl" b="1" dirty="0"/>
              <a:t> </a:t>
            </a:r>
            <a:r>
              <a:rPr lang="es-ES_tradnl" b="1" dirty="0" err="1"/>
              <a:t>opţiunile</a:t>
            </a:r>
            <a:r>
              <a:rPr lang="es-ES_tradnl" b="1" dirty="0"/>
              <a:t>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e) </a:t>
            </a:r>
            <a:r>
              <a:rPr lang="es-ES_tradnl" b="1" dirty="0" err="1"/>
              <a:t>întocmește</a:t>
            </a:r>
            <a:r>
              <a:rPr lang="es-ES_tradnl" b="1" dirty="0"/>
              <a:t> </a:t>
            </a:r>
            <a:r>
              <a:rPr lang="es-ES_tradnl" b="1" dirty="0" err="1"/>
              <a:t>orarul</a:t>
            </a:r>
            <a:r>
              <a:rPr lang="es-ES_tradnl" b="1" dirty="0"/>
              <a:t> </a:t>
            </a:r>
            <a:r>
              <a:rPr lang="es-ES_tradnl" dirty="0"/>
              <a:t>pentru „</a:t>
            </a:r>
            <a:r>
              <a:rPr lang="es-ES_tradnl" dirty="0" err="1"/>
              <a:t>Săptămâna</a:t>
            </a:r>
            <a:r>
              <a:rPr lang="es-ES_tradnl" dirty="0"/>
              <a:t> verde”;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f) </a:t>
            </a:r>
            <a:r>
              <a:rPr lang="es-ES_tradnl" b="1" dirty="0" err="1"/>
              <a:t>programează</a:t>
            </a:r>
            <a:r>
              <a:rPr lang="es-ES_tradnl" dirty="0"/>
              <a:t> atât </a:t>
            </a:r>
            <a:r>
              <a:rPr lang="es-ES_tradnl" dirty="0" err="1"/>
              <a:t>utilizarea</a:t>
            </a:r>
            <a:r>
              <a:rPr lang="es-ES_tradnl" dirty="0"/>
              <a:t> </a:t>
            </a:r>
            <a:r>
              <a:rPr lang="es-ES_tradnl" b="1" dirty="0" err="1"/>
              <a:t>spaţiilor</a:t>
            </a:r>
            <a:r>
              <a:rPr lang="es-ES_tradnl" dirty="0"/>
              <a:t> şi a altor </a:t>
            </a:r>
            <a:r>
              <a:rPr lang="es-ES_tradnl" dirty="0" err="1"/>
              <a:t>facilităţi</a:t>
            </a:r>
            <a:r>
              <a:rPr lang="es-ES_tradnl" dirty="0"/>
              <a:t> ale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cât și a </a:t>
            </a:r>
            <a:r>
              <a:rPr lang="es-ES_tradnl" b="1" dirty="0" err="1"/>
              <a:t>deplasărilor</a:t>
            </a:r>
            <a:r>
              <a:rPr lang="es-ES_tradnl" dirty="0"/>
              <a:t> în </a:t>
            </a:r>
            <a:r>
              <a:rPr lang="es-ES_tradnl" dirty="0" err="1"/>
              <a:t>teren</a:t>
            </a:r>
            <a:r>
              <a:rPr lang="es-ES_tradnl" dirty="0"/>
              <a:t>/</a:t>
            </a:r>
            <a:r>
              <a:rPr lang="es-ES_tradnl" dirty="0" err="1"/>
              <a:t>vizite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g) </a:t>
            </a:r>
            <a:r>
              <a:rPr lang="es-ES_tradnl" b="1" dirty="0" err="1"/>
              <a:t>monitorizează</a:t>
            </a:r>
            <a:r>
              <a:rPr lang="es-ES_tradnl" dirty="0"/>
              <a:t> </a:t>
            </a:r>
            <a:r>
              <a:rPr lang="es-ES_tradnl" dirty="0" err="1"/>
              <a:t>desfăşurarea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h) </a:t>
            </a:r>
            <a:r>
              <a:rPr lang="es-ES_tradnl" b="1" dirty="0" err="1"/>
              <a:t>analizează</a:t>
            </a:r>
            <a:r>
              <a:rPr lang="es-ES_tradnl" b="1" dirty="0"/>
              <a:t> rezultatele </a:t>
            </a:r>
            <a:r>
              <a:rPr lang="es-ES_tradnl" dirty="0"/>
              <a:t>programului „</a:t>
            </a:r>
            <a:r>
              <a:rPr lang="es-ES_tradnl" dirty="0" err="1"/>
              <a:t>Săptămâna</a:t>
            </a:r>
            <a:r>
              <a:rPr lang="es-ES_tradnl" dirty="0"/>
              <a:t> verde” şi </a:t>
            </a:r>
            <a:r>
              <a:rPr lang="es-ES_tradnl" b="1" dirty="0" err="1"/>
              <a:t>elaborează</a:t>
            </a:r>
            <a:r>
              <a:rPr lang="es-ES_tradnl" dirty="0"/>
              <a:t> raportul </a:t>
            </a:r>
            <a:r>
              <a:rPr lang="es-ES_tradnl" dirty="0" err="1"/>
              <a:t>sintetic</a:t>
            </a:r>
            <a:r>
              <a:rPr lang="es-ES_tradnl" dirty="0"/>
              <a:t>, </a:t>
            </a:r>
            <a:r>
              <a:rPr lang="es-ES_tradnl" dirty="0" err="1"/>
              <a:t>conform</a:t>
            </a:r>
            <a:r>
              <a:rPr lang="es-ES_tradnl" dirty="0"/>
              <a:t> </a:t>
            </a:r>
            <a:r>
              <a:rPr lang="es-ES_tradnl" dirty="0" err="1"/>
              <a:t>modelului</a:t>
            </a:r>
            <a:r>
              <a:rPr lang="es-ES_tradnl" dirty="0"/>
              <a:t> </a:t>
            </a:r>
            <a:r>
              <a:rPr lang="es-ES_tradnl" dirty="0" err="1"/>
              <a:t>din</a:t>
            </a:r>
            <a:r>
              <a:rPr lang="es-ES_tradnl" dirty="0"/>
              <a:t> anexa la </a:t>
            </a:r>
            <a:r>
              <a:rPr lang="es-ES_tradnl" dirty="0" err="1"/>
              <a:t>prezenta</a:t>
            </a:r>
            <a:r>
              <a:rPr lang="es-ES_tradnl" dirty="0"/>
              <a:t> </a:t>
            </a:r>
            <a:r>
              <a:rPr lang="es-ES_tradnl" dirty="0" err="1"/>
              <a:t>metodologie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i) </a:t>
            </a:r>
            <a:r>
              <a:rPr lang="es-ES_tradnl" b="1" dirty="0" err="1"/>
              <a:t>prezintă</a:t>
            </a:r>
            <a:r>
              <a:rPr lang="es-ES_tradnl" dirty="0"/>
              <a:t> </a:t>
            </a:r>
            <a:r>
              <a:rPr lang="es-ES_tradnl" b="1" dirty="0"/>
              <a:t>raportul</a:t>
            </a:r>
            <a:r>
              <a:rPr lang="es-ES_tradnl" dirty="0"/>
              <a:t> </a:t>
            </a:r>
            <a:r>
              <a:rPr lang="es-ES_tradnl" dirty="0" err="1"/>
              <a:t>sintetic</a:t>
            </a:r>
            <a:r>
              <a:rPr lang="es-ES_tradnl" dirty="0"/>
              <a:t> în cadrul </a:t>
            </a:r>
            <a:r>
              <a:rPr lang="es-ES_tradnl" dirty="0" err="1"/>
              <a:t>Consiliului</a:t>
            </a:r>
            <a:r>
              <a:rPr lang="es-ES_tradnl" dirty="0"/>
              <a:t> Profesoral, al </a:t>
            </a:r>
            <a:r>
              <a:rPr lang="es-ES_tradnl" dirty="0" err="1"/>
              <a:t>Consiliului</a:t>
            </a:r>
            <a:r>
              <a:rPr lang="es-ES_tradnl" dirty="0"/>
              <a:t> </a:t>
            </a:r>
            <a:r>
              <a:rPr lang="es-ES_tradnl" dirty="0" err="1"/>
              <a:t>Reprezentativ</a:t>
            </a:r>
            <a:r>
              <a:rPr lang="es-ES_tradnl" dirty="0"/>
              <a:t> al </a:t>
            </a:r>
            <a:r>
              <a:rPr lang="es-ES_tradnl" dirty="0" err="1"/>
              <a:t>Părinților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s-ES_tradnl" b="1" dirty="0"/>
              <a:t>j) </a:t>
            </a:r>
            <a:r>
              <a:rPr lang="es-ES_tradnl" b="1" dirty="0" err="1"/>
              <a:t>încarcă</a:t>
            </a:r>
            <a:r>
              <a:rPr lang="es-ES_tradnl" b="1" dirty="0"/>
              <a:t> raportul </a:t>
            </a:r>
            <a:r>
              <a:rPr lang="es-ES_tradnl" dirty="0"/>
              <a:t>pe </a:t>
            </a:r>
            <a:r>
              <a:rPr lang="es-ES_tradnl" dirty="0" err="1"/>
              <a:t>platforma</a:t>
            </a:r>
            <a:r>
              <a:rPr lang="es-ES_tradnl" dirty="0"/>
              <a:t> </a:t>
            </a:r>
            <a:r>
              <a:rPr lang="es-ES_tradnl" dirty="0" err="1"/>
              <a:t>dedicată</a:t>
            </a:r>
            <a:r>
              <a:rPr lang="es-ES_tradnl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400" dirty="0" err="1"/>
              <a:t>Echipa</a:t>
            </a:r>
            <a:r>
              <a:rPr lang="es-ES_tradnl" sz="2400" dirty="0"/>
              <a:t> de </a:t>
            </a:r>
            <a:r>
              <a:rPr lang="es-ES_tradnl" sz="2400" dirty="0" err="1"/>
              <a:t>coordonare</a:t>
            </a:r>
            <a:r>
              <a:rPr lang="es-ES_tradnl" sz="2400" dirty="0"/>
              <a:t> a programului „</a:t>
            </a:r>
            <a:r>
              <a:rPr lang="es-ES_tradnl" sz="2400" dirty="0" err="1"/>
              <a:t>Săptămâna</a:t>
            </a:r>
            <a:r>
              <a:rPr lang="es-ES_tradnl" sz="2400" dirty="0"/>
              <a:t> verde” are următoarele atribuţii: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584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s-ES_tradnl" b="1" dirty="0"/>
              <a:t>a) </a:t>
            </a:r>
            <a:r>
              <a:rPr lang="es-ES_tradnl" dirty="0" err="1"/>
              <a:t>promovarea</a:t>
            </a:r>
            <a:r>
              <a:rPr lang="es-ES_tradnl" dirty="0"/>
              <a:t> </a:t>
            </a:r>
            <a:r>
              <a:rPr lang="es-ES_tradnl" dirty="0" err="1"/>
              <a:t>principiilor</a:t>
            </a:r>
            <a:r>
              <a:rPr lang="es-ES_tradnl" dirty="0"/>
              <a:t> </a:t>
            </a:r>
            <a:r>
              <a:rPr lang="es-ES_tradnl" dirty="0" err="1"/>
              <a:t>dezvoltării</a:t>
            </a:r>
            <a:r>
              <a:rPr lang="es-ES_tradnl" dirty="0"/>
              <a:t> </a:t>
            </a:r>
            <a:r>
              <a:rPr lang="es-ES_tradnl" dirty="0" err="1"/>
              <a:t>durabile</a:t>
            </a:r>
            <a:r>
              <a:rPr lang="es-ES_tradnl" dirty="0"/>
              <a:t>, </a:t>
            </a:r>
            <a:r>
              <a:rPr lang="es-ES_tradnl" dirty="0" err="1"/>
              <a:t>care</a:t>
            </a:r>
            <a:r>
              <a:rPr lang="es-ES_tradnl" dirty="0"/>
              <a:t> să </a:t>
            </a:r>
            <a:r>
              <a:rPr lang="es-ES_tradnl" dirty="0" err="1"/>
              <a:t>contribuie</a:t>
            </a:r>
            <a:r>
              <a:rPr lang="es-ES_tradnl" dirty="0"/>
              <a:t> și la </a:t>
            </a:r>
            <a:r>
              <a:rPr lang="es-ES_tradnl" dirty="0" err="1"/>
              <a:t>deschiderea</a:t>
            </a:r>
            <a:r>
              <a:rPr lang="es-ES_tradnl" dirty="0"/>
              <a:t> </a:t>
            </a:r>
            <a:r>
              <a:rPr lang="es-ES_tradnl" dirty="0" err="1"/>
              <a:t>școlii</a:t>
            </a:r>
            <a:r>
              <a:rPr lang="es-ES_tradnl" dirty="0"/>
              <a:t> spre comunitate pe teme de </a:t>
            </a:r>
            <a:r>
              <a:rPr lang="es-ES_tradnl" dirty="0" err="1"/>
              <a:t>mediu</a:t>
            </a:r>
            <a:r>
              <a:rPr lang="es-ES_tradnl" dirty="0"/>
              <a:t>, </a:t>
            </a:r>
            <a:r>
              <a:rPr lang="es-ES_tradnl" dirty="0" err="1"/>
              <a:t>schimbări</a:t>
            </a:r>
            <a:r>
              <a:rPr lang="es-ES_tradnl" dirty="0"/>
              <a:t> climatice;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s-ES_tradnl" b="1" dirty="0"/>
              <a:t>b) </a:t>
            </a:r>
            <a:r>
              <a:rPr lang="es-ES_tradnl" dirty="0" err="1"/>
              <a:t>gestionarea</a:t>
            </a:r>
            <a:r>
              <a:rPr lang="es-ES_tradnl" dirty="0"/>
              <a:t> </a:t>
            </a:r>
            <a:r>
              <a:rPr lang="es-ES_tradnl" dirty="0" err="1"/>
              <a:t>poștei</a:t>
            </a:r>
            <a:r>
              <a:rPr lang="es-ES_tradnl" dirty="0"/>
              <a:t> </a:t>
            </a:r>
            <a:r>
              <a:rPr lang="es-ES_tradnl" dirty="0" err="1"/>
              <a:t>electronice</a:t>
            </a:r>
            <a:r>
              <a:rPr lang="es-ES_tradnl" dirty="0"/>
              <a:t> a </a:t>
            </a:r>
            <a:r>
              <a:rPr lang="es-ES_tradnl" dirty="0" err="1"/>
              <a:t>adresei</a:t>
            </a:r>
            <a:r>
              <a:rPr lang="es-ES_tradnl" dirty="0"/>
              <a:t> </a:t>
            </a:r>
            <a:r>
              <a:rPr lang="es-ES_tradnl" dirty="0" err="1"/>
              <a:t>dedicate</a:t>
            </a:r>
            <a:r>
              <a:rPr lang="es-ES_tradnl" dirty="0"/>
              <a:t> de e-mail a </a:t>
            </a:r>
            <a:r>
              <a:rPr lang="es-ES_tradnl" dirty="0" err="1"/>
              <a:t>unității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pentru </a:t>
            </a:r>
            <a:r>
              <a:rPr lang="es-ES_tradnl" dirty="0" err="1"/>
              <a:t>desfășurarea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verde”;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s-ES_tradnl" b="1" dirty="0"/>
              <a:t>c) </a:t>
            </a:r>
            <a:r>
              <a:rPr lang="es-ES_tradnl" dirty="0" err="1"/>
              <a:t>asigurarea</a:t>
            </a:r>
            <a:r>
              <a:rPr lang="es-ES_tradnl" dirty="0"/>
              <a:t> </a:t>
            </a:r>
            <a:r>
              <a:rPr lang="es-ES_tradnl" dirty="0" err="1"/>
              <a:t>comunicării</a:t>
            </a:r>
            <a:r>
              <a:rPr lang="es-ES_tradnl" dirty="0"/>
              <a:t> pe </a:t>
            </a:r>
            <a:r>
              <a:rPr lang="es-ES_tradnl" dirty="0" err="1"/>
              <a:t>platforma</a:t>
            </a:r>
            <a:r>
              <a:rPr lang="es-ES_tradnl" dirty="0"/>
              <a:t> </a:t>
            </a:r>
            <a:r>
              <a:rPr lang="es-ES_tradnl" dirty="0" err="1"/>
              <a:t>dedicată</a:t>
            </a:r>
            <a:r>
              <a:rPr lang="es-ES_tradnl" dirty="0"/>
              <a:t> pentru </a:t>
            </a:r>
            <a:r>
              <a:rPr lang="es-ES_tradnl" dirty="0" err="1"/>
              <a:t>desfășurarea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Responsabil</a:t>
            </a:r>
            <a:r>
              <a:rPr lang="es-ES_tradnl" dirty="0">
                <a:effectLst/>
              </a:rPr>
              <a:t> de </a:t>
            </a:r>
            <a:r>
              <a:rPr lang="es-ES_tradnl" dirty="0" err="1">
                <a:effectLst/>
              </a:rPr>
              <a:t>mediu</a:t>
            </a:r>
            <a:r>
              <a:rPr lang="es-ES_tradnl" dirty="0">
                <a:effectLst/>
              </a:rPr>
              <a:t> este cadrul </a:t>
            </a:r>
            <a:r>
              <a:rPr lang="es-ES_tradnl" dirty="0" err="1">
                <a:effectLst/>
              </a:rPr>
              <a:t>didactic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cu</a:t>
            </a:r>
            <a:r>
              <a:rPr lang="es-ES_tradnl" dirty="0">
                <a:effectLst/>
              </a:rPr>
              <a:t> atribuții </a:t>
            </a:r>
            <a:r>
              <a:rPr lang="ro-RO" dirty="0" smtClean="0">
                <a:effectLst/>
              </a:rPr>
              <a:t>de</a:t>
            </a:r>
            <a:r>
              <a:rPr lang="es-ES_tradnl" dirty="0" smtClean="0">
                <a:effectLst/>
              </a:rPr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1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b="1" dirty="0" smtClean="0"/>
              <a:t>1</a:t>
            </a:r>
            <a:r>
              <a:rPr lang="es-ES_tradnl" b="1" dirty="0" smtClean="0"/>
              <a:t>) </a:t>
            </a:r>
            <a:r>
              <a:rPr lang="es-ES_tradnl" b="1" dirty="0" err="1"/>
              <a:t>identificarea</a:t>
            </a:r>
            <a:r>
              <a:rPr lang="es-ES_tradnl" dirty="0"/>
              <a:t> </a:t>
            </a:r>
            <a:r>
              <a:rPr lang="es-ES_tradnl" b="1" dirty="0" err="1"/>
              <a:t>intereselor</a:t>
            </a:r>
            <a:r>
              <a:rPr lang="es-ES_tradnl" b="1" dirty="0"/>
              <a:t>/</a:t>
            </a:r>
            <a:r>
              <a:rPr lang="es-ES_tradnl" b="1" dirty="0" err="1"/>
              <a:t>preocupărilor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, </a:t>
            </a:r>
            <a:r>
              <a:rPr lang="es-ES_tradnl" dirty="0" err="1"/>
              <a:t>stabilirea</a:t>
            </a:r>
            <a:r>
              <a:rPr lang="es-ES_tradnl" dirty="0"/>
              <a:t> </a:t>
            </a:r>
            <a:r>
              <a:rPr lang="es-ES_tradnl" dirty="0" err="1"/>
              <a:t>formei</a:t>
            </a:r>
            <a:r>
              <a:rPr lang="es-ES_tradnl" dirty="0"/>
              <a:t> de </a:t>
            </a:r>
            <a:r>
              <a:rPr lang="es-ES_tradnl" dirty="0" err="1"/>
              <a:t>prezentare</a:t>
            </a:r>
            <a:r>
              <a:rPr lang="es-ES_tradnl" dirty="0"/>
              <a:t> a </a:t>
            </a:r>
            <a:r>
              <a:rPr lang="es-ES_tradnl" dirty="0" err="1"/>
              <a:t>propunerilor</a:t>
            </a:r>
            <a:r>
              <a:rPr lang="es-ES_tradnl" dirty="0"/>
              <a:t> de </a:t>
            </a:r>
            <a:r>
              <a:rPr lang="es-ES_tradnl" dirty="0" err="1"/>
              <a:t>activități</a:t>
            </a:r>
            <a:r>
              <a:rPr lang="es-ES_tradnl" dirty="0"/>
              <a:t>, </a:t>
            </a:r>
            <a:r>
              <a:rPr lang="es-ES_tradnl" dirty="0" err="1"/>
              <a:t>identificarea</a:t>
            </a:r>
            <a:r>
              <a:rPr lang="es-ES_tradnl" dirty="0"/>
              <a:t> și alegerea </a:t>
            </a:r>
            <a:r>
              <a:rPr lang="es-ES_tradnl" dirty="0" err="1"/>
              <a:t>partenerilor</a:t>
            </a:r>
            <a:r>
              <a:rPr lang="es-ES_tradnl" dirty="0"/>
              <a:t> în organizarea </a:t>
            </a:r>
            <a:r>
              <a:rPr lang="es-ES_tradnl" dirty="0" err="1"/>
              <a:t>activităților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b="1" dirty="0" smtClean="0"/>
              <a:t>2</a:t>
            </a:r>
            <a:r>
              <a:rPr lang="es-ES_tradnl" b="1" dirty="0" smtClean="0"/>
              <a:t>) </a:t>
            </a:r>
            <a:r>
              <a:rPr lang="es-ES_tradnl" b="1" dirty="0" err="1"/>
              <a:t>alcătuirea</a:t>
            </a:r>
            <a:r>
              <a:rPr lang="es-ES_tradnl" b="1" dirty="0"/>
              <a:t> </a:t>
            </a:r>
            <a:r>
              <a:rPr lang="es-ES_tradnl" b="1" dirty="0" err="1"/>
              <a:t>ofertei</a:t>
            </a:r>
            <a:r>
              <a:rPr lang="es-ES_tradnl" b="1" dirty="0"/>
              <a:t> de </a:t>
            </a:r>
            <a:r>
              <a:rPr lang="es-ES_tradnl" b="1" dirty="0" err="1"/>
              <a:t>activități</a:t>
            </a:r>
            <a:r>
              <a:rPr lang="es-ES_tradnl" b="1" dirty="0"/>
              <a:t> </a:t>
            </a:r>
            <a:r>
              <a:rPr lang="es-ES_tradnl" dirty="0"/>
              <a:t>„</a:t>
            </a:r>
            <a:r>
              <a:rPr lang="es-ES_tradnl" dirty="0" err="1"/>
              <a:t>Săptămâna</a:t>
            </a:r>
            <a:r>
              <a:rPr lang="es-ES_tradnl" dirty="0"/>
              <a:t> verde”, </a:t>
            </a:r>
            <a:r>
              <a:rPr lang="es-ES_tradnl" dirty="0" err="1"/>
              <a:t>care</a:t>
            </a:r>
            <a:r>
              <a:rPr lang="es-ES_tradnl" dirty="0"/>
              <a:t> cuprinde o </a:t>
            </a:r>
            <a:r>
              <a:rPr lang="es-ES_tradnl" dirty="0" err="1"/>
              <a:t>gamă</a:t>
            </a:r>
            <a:r>
              <a:rPr lang="es-ES_tradnl" dirty="0"/>
              <a:t> cât mai </a:t>
            </a:r>
            <a:r>
              <a:rPr lang="es-ES_tradnl" dirty="0" err="1"/>
              <a:t>variată</a:t>
            </a:r>
            <a:r>
              <a:rPr lang="es-ES_tradnl" dirty="0"/>
              <a:t> de activităţi </a:t>
            </a:r>
            <a:r>
              <a:rPr lang="es-ES_tradnl" dirty="0" err="1"/>
              <a:t>educaționale</a:t>
            </a:r>
            <a:r>
              <a:rPr lang="es-ES_tradnl" dirty="0"/>
              <a:t>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care</a:t>
            </a:r>
            <a:r>
              <a:rPr lang="es-ES_tradnl" dirty="0"/>
              <a:t> </a:t>
            </a:r>
            <a:r>
              <a:rPr lang="es-ES_tradnl" dirty="0" err="1"/>
              <a:t>antepreșcolarii</a:t>
            </a:r>
            <a:r>
              <a:rPr lang="es-ES_tradnl" dirty="0"/>
              <a:t>/</a:t>
            </a:r>
            <a:r>
              <a:rPr lang="es-ES_tradnl" dirty="0" err="1"/>
              <a:t>preşcolarii</a:t>
            </a:r>
            <a:r>
              <a:rPr lang="es-ES_tradnl" dirty="0"/>
              <a:t>/</a:t>
            </a:r>
            <a:r>
              <a:rPr lang="es-ES_tradnl" dirty="0" err="1"/>
              <a:t>elevii</a:t>
            </a:r>
            <a:r>
              <a:rPr lang="es-ES_tradnl" dirty="0"/>
              <a:t> </a:t>
            </a:r>
            <a:r>
              <a:rPr lang="es-ES_tradnl" dirty="0" err="1"/>
              <a:t>pot</a:t>
            </a:r>
            <a:r>
              <a:rPr lang="es-ES_tradnl" dirty="0"/>
              <a:t> să </a:t>
            </a:r>
            <a:r>
              <a:rPr lang="es-ES_tradnl" dirty="0" err="1"/>
              <a:t>aleagă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b="1" dirty="0" smtClean="0"/>
              <a:t>3</a:t>
            </a:r>
            <a:r>
              <a:rPr lang="es-ES_tradnl" b="1" dirty="0" smtClean="0"/>
              <a:t>) </a:t>
            </a:r>
            <a:r>
              <a:rPr lang="es-ES_tradnl" b="1" dirty="0" err="1"/>
              <a:t>înscrierea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elevilor</a:t>
            </a:r>
            <a:r>
              <a:rPr lang="es-ES_tradnl" dirty="0" smtClean="0"/>
              <a:t> </a:t>
            </a:r>
            <a:r>
              <a:rPr lang="es-ES_tradnl" dirty="0"/>
              <a:t>la </a:t>
            </a:r>
            <a:r>
              <a:rPr lang="es-ES_tradnl" dirty="0" err="1"/>
              <a:t>activitățile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verde”;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b="1" dirty="0" smtClean="0"/>
              <a:t>4</a:t>
            </a:r>
            <a:r>
              <a:rPr lang="es-ES_tradnl" b="1" dirty="0" smtClean="0"/>
              <a:t>) </a:t>
            </a:r>
            <a:r>
              <a:rPr lang="es-ES_tradnl" b="1" dirty="0" err="1"/>
              <a:t>elaborarea</a:t>
            </a:r>
            <a:r>
              <a:rPr lang="es-ES_tradnl" b="1" dirty="0"/>
              <a:t> </a:t>
            </a:r>
            <a:r>
              <a:rPr lang="es-ES_tradnl" b="1" dirty="0" err="1"/>
              <a:t>detaliată</a:t>
            </a:r>
            <a:r>
              <a:rPr lang="es-ES_tradnl" b="1" dirty="0"/>
              <a:t> </a:t>
            </a:r>
            <a:r>
              <a:rPr lang="es-ES_tradnl" dirty="0"/>
              <a:t>a </a:t>
            </a:r>
            <a:r>
              <a:rPr lang="es-ES_tradnl" dirty="0" err="1"/>
              <a:t>orarului</a:t>
            </a:r>
            <a:r>
              <a:rPr lang="es-ES_tradnl" dirty="0"/>
              <a:t> programului, pe baza </a:t>
            </a:r>
            <a:r>
              <a:rPr lang="es-ES_tradnl" dirty="0" err="1"/>
              <a:t>opțiunilor</a:t>
            </a:r>
            <a:r>
              <a:rPr lang="es-ES_tradnl" dirty="0"/>
              <a:t> </a:t>
            </a:r>
            <a:r>
              <a:rPr lang="es-ES_tradnl" dirty="0" err="1"/>
              <a:t>exprimate</a:t>
            </a:r>
            <a:r>
              <a:rPr lang="es-ES_tradnl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3463" y="304800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s-ES_tradnl" dirty="0" err="1" smtClean="0">
                <a:effectLst/>
              </a:rPr>
              <a:t>Proiectarea</a:t>
            </a:r>
            <a:r>
              <a:rPr lang="es-ES_tradnl" dirty="0" smtClean="0">
                <a:effectLst/>
              </a:rPr>
              <a:t> </a:t>
            </a:r>
            <a:r>
              <a:rPr lang="es-ES_tradnl" dirty="0" err="1" smtClean="0">
                <a:effectLst/>
              </a:rPr>
              <a:t>activităţilor</a:t>
            </a:r>
            <a:r>
              <a:rPr lang="ro-RO" dirty="0" smtClean="0">
                <a:effectLst/>
              </a:rPr>
              <a:t> - etape: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593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763000" cy="452596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s-ES_tradnl" sz="2900" b="1" dirty="0"/>
              <a:t>a) </a:t>
            </a:r>
            <a:r>
              <a:rPr lang="es-ES_tradnl" sz="2900" dirty="0" err="1"/>
              <a:t>echipa</a:t>
            </a:r>
            <a:r>
              <a:rPr lang="es-ES_tradnl" sz="2900" dirty="0"/>
              <a:t> de </a:t>
            </a:r>
            <a:r>
              <a:rPr lang="es-ES_tradnl" sz="2900" dirty="0" err="1"/>
              <a:t>coordonare</a:t>
            </a:r>
            <a:r>
              <a:rPr lang="es-ES_tradnl" sz="2900" dirty="0"/>
              <a:t> a programului, în colaborare </a:t>
            </a:r>
            <a:r>
              <a:rPr lang="es-ES_tradnl" sz="2900" dirty="0" err="1"/>
              <a:t>cu</a:t>
            </a:r>
            <a:r>
              <a:rPr lang="es-ES_tradnl" sz="2900" dirty="0"/>
              <a:t> </a:t>
            </a:r>
            <a:r>
              <a:rPr lang="es-ES_tradnl" sz="2900" dirty="0" err="1"/>
              <a:t>educatorii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învăţătorii</a:t>
            </a:r>
            <a:r>
              <a:rPr lang="es-ES_tradnl" sz="2900" dirty="0" smtClean="0"/>
              <a:t>/</a:t>
            </a:r>
            <a:r>
              <a:rPr lang="es-ES_tradnl" sz="2900" dirty="0" err="1" smtClean="0"/>
              <a:t>diriginţii</a:t>
            </a:r>
            <a:r>
              <a:rPr lang="es-ES_tradnl" sz="2900" dirty="0"/>
              <a:t>, </a:t>
            </a:r>
            <a:r>
              <a:rPr lang="es-ES_tradnl" sz="2900" b="1" dirty="0"/>
              <a:t>identifică</a:t>
            </a:r>
            <a:r>
              <a:rPr lang="es-ES_tradnl" sz="2900" b="1" dirty="0" smtClean="0"/>
              <a:t>, </a:t>
            </a:r>
            <a:r>
              <a:rPr lang="es-ES_tradnl" sz="2900" b="1" dirty="0" err="1" smtClean="0"/>
              <a:t>colectează</a:t>
            </a:r>
            <a:r>
              <a:rPr lang="ro-RO" sz="2900" b="1" dirty="0" smtClean="0"/>
              <a:t> </a:t>
            </a:r>
            <a:r>
              <a:rPr lang="es-ES_tradnl" sz="2900" b="1" dirty="0" smtClean="0"/>
              <a:t>şi</a:t>
            </a:r>
            <a:r>
              <a:rPr lang="ro-RO" sz="2900" b="1" dirty="0" smtClean="0"/>
              <a:t> </a:t>
            </a:r>
            <a:r>
              <a:rPr lang="es-ES_tradnl" sz="2900" b="1" dirty="0" err="1" smtClean="0"/>
              <a:t>centralizează</a:t>
            </a:r>
            <a:r>
              <a:rPr lang="ro-RO" sz="2900" b="1" dirty="0" smtClean="0"/>
              <a:t> </a:t>
            </a:r>
            <a:r>
              <a:rPr lang="es-ES_tradnl" sz="2900" b="1" dirty="0" err="1" smtClean="0"/>
              <a:t>interesele</a:t>
            </a:r>
            <a:r>
              <a:rPr lang="es-ES_tradnl" sz="2900" b="1" dirty="0" smtClean="0"/>
              <a:t>/</a:t>
            </a:r>
            <a:r>
              <a:rPr lang="ro-RO" sz="2900" b="1" dirty="0" smtClean="0"/>
              <a:t> </a:t>
            </a:r>
            <a:r>
              <a:rPr lang="es-ES_tradnl" sz="2900" b="1" dirty="0" err="1" smtClean="0"/>
              <a:t>preocupările</a:t>
            </a:r>
            <a:r>
              <a:rPr lang="es-ES_tradnl" sz="2900" b="1" dirty="0" smtClean="0"/>
              <a:t> </a:t>
            </a:r>
            <a:r>
              <a:rPr lang="es-ES_tradnl" sz="2900" dirty="0" err="1"/>
              <a:t>antepreșcolarilor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preşcolarilor</a:t>
            </a:r>
            <a:r>
              <a:rPr lang="es-ES_tradnl" sz="2900" dirty="0" smtClean="0"/>
              <a:t>/</a:t>
            </a:r>
            <a:r>
              <a:rPr lang="es-ES_tradnl" sz="2900" dirty="0" err="1" smtClean="0"/>
              <a:t>elevilor</a:t>
            </a:r>
            <a:r>
              <a:rPr lang="es-ES_tradnl" sz="2900" dirty="0" smtClean="0"/>
              <a:t> </a:t>
            </a:r>
            <a:r>
              <a:rPr lang="es-ES_tradnl" sz="2900" dirty="0"/>
              <a:t>sau </a:t>
            </a:r>
            <a:r>
              <a:rPr lang="es-ES_tradnl" sz="2900" dirty="0" smtClean="0"/>
              <a:t>ale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părinților</a:t>
            </a:r>
            <a:r>
              <a:rPr lang="es-ES_tradnl" sz="2900" dirty="0" smtClean="0"/>
              <a:t>/</a:t>
            </a:r>
            <a:r>
              <a:rPr lang="es-ES_tradnl" sz="2900" dirty="0" err="1" smtClean="0"/>
              <a:t>reprezentanților</a:t>
            </a:r>
            <a:r>
              <a:rPr lang="es-ES_tradnl" sz="2900" dirty="0" smtClean="0"/>
              <a:t> </a:t>
            </a:r>
            <a:r>
              <a:rPr lang="es-ES_tradnl" sz="2900" dirty="0" err="1"/>
              <a:t>legali</a:t>
            </a:r>
            <a:r>
              <a:rPr lang="es-ES_tradnl" sz="2900" dirty="0"/>
              <a:t> ai acestora, după caz, </a:t>
            </a:r>
            <a:r>
              <a:rPr lang="es-ES_tradnl" sz="2900" dirty="0" err="1"/>
              <a:t>cadrelor</a:t>
            </a:r>
            <a:r>
              <a:rPr lang="es-ES_tradnl" sz="2900" dirty="0"/>
              <a:t> </a:t>
            </a:r>
            <a:r>
              <a:rPr lang="es-ES_tradnl" sz="2900" dirty="0" err="1"/>
              <a:t>didactice</a:t>
            </a:r>
            <a:r>
              <a:rPr lang="es-ES_tradnl" sz="2900" dirty="0"/>
              <a:t> precum și </a:t>
            </a:r>
            <a:r>
              <a:rPr lang="es-ES_tradnl" sz="2900" dirty="0" err="1"/>
              <a:t>potențialilor</a:t>
            </a:r>
            <a:r>
              <a:rPr lang="es-ES_tradnl" sz="2900" dirty="0"/>
              <a:t> </a:t>
            </a:r>
            <a:r>
              <a:rPr lang="es-ES_tradnl" sz="2900" dirty="0" err="1"/>
              <a:t>parteneri</a:t>
            </a:r>
            <a:r>
              <a:rPr lang="es-ES_tradnl" sz="2900" dirty="0"/>
              <a:t> pe plan local cum ar fi: instituții publice și/sau </a:t>
            </a:r>
            <a:r>
              <a:rPr lang="es-ES_tradnl" sz="2900" dirty="0" err="1"/>
              <a:t>private</a:t>
            </a:r>
            <a:r>
              <a:rPr lang="es-ES_tradnl" sz="2900" dirty="0"/>
              <a:t>, ONG-uri sau </a:t>
            </a:r>
            <a:r>
              <a:rPr lang="es-ES_tradnl" sz="2900" dirty="0" err="1"/>
              <a:t>parteneri</a:t>
            </a:r>
            <a:r>
              <a:rPr lang="es-ES_tradnl" sz="2900" dirty="0"/>
              <a:t> </a:t>
            </a:r>
            <a:r>
              <a:rPr lang="es-ES_tradnl" sz="2900" dirty="0" err="1"/>
              <a:t>ofertanți</a:t>
            </a:r>
            <a:r>
              <a:rPr lang="es-ES_tradnl" sz="2900" dirty="0"/>
              <a:t> </a:t>
            </a:r>
            <a:r>
              <a:rPr lang="es-ES_tradnl" sz="2900" dirty="0" err="1"/>
              <a:t>din</a:t>
            </a:r>
            <a:r>
              <a:rPr lang="es-ES_tradnl" sz="2900" dirty="0"/>
              <a:t> </a:t>
            </a:r>
            <a:r>
              <a:rPr lang="es-ES_tradnl" sz="2900" dirty="0" err="1"/>
              <a:t>platforma</a:t>
            </a:r>
            <a:r>
              <a:rPr lang="es-ES_tradnl" sz="2900" dirty="0"/>
              <a:t> </a:t>
            </a:r>
            <a:r>
              <a:rPr lang="es-ES_tradnl" sz="2900" dirty="0" err="1"/>
              <a:t>dedicată</a:t>
            </a:r>
            <a:r>
              <a:rPr lang="es-ES_tradnl" sz="2900" dirty="0"/>
              <a:t>;</a:t>
            </a:r>
            <a:endParaRPr lang="en-US" sz="2900" dirty="0"/>
          </a:p>
          <a:p>
            <a:pPr>
              <a:lnSpc>
                <a:spcPct val="120000"/>
              </a:lnSpc>
            </a:pPr>
            <a:r>
              <a:rPr lang="es-ES_tradnl" sz="2900" dirty="0"/>
              <a:t/>
            </a:r>
            <a:br>
              <a:rPr lang="es-ES_tradnl" sz="2900" dirty="0"/>
            </a:br>
            <a:r>
              <a:rPr lang="es-ES_tradnl" sz="2900" b="1" dirty="0"/>
              <a:t>b) </a:t>
            </a:r>
            <a:r>
              <a:rPr lang="es-ES_tradnl" sz="2900" dirty="0" err="1"/>
              <a:t>identificarea</a:t>
            </a:r>
            <a:r>
              <a:rPr lang="es-ES_tradnl" sz="2900" dirty="0"/>
              <a:t> </a:t>
            </a:r>
            <a:r>
              <a:rPr lang="es-ES_tradnl" sz="2900" dirty="0" err="1"/>
              <a:t>intereselor</a:t>
            </a:r>
            <a:r>
              <a:rPr lang="es-ES_tradnl" sz="2900" dirty="0"/>
              <a:t>/</a:t>
            </a:r>
            <a:r>
              <a:rPr lang="es-ES_tradnl" sz="2900" dirty="0" err="1"/>
              <a:t>preocupărilor</a:t>
            </a:r>
            <a:r>
              <a:rPr lang="es-ES_tradnl" sz="2900" dirty="0"/>
              <a:t> </a:t>
            </a:r>
            <a:r>
              <a:rPr lang="es-ES_tradnl" sz="2900" dirty="0" err="1" smtClean="0"/>
              <a:t>antepreșcolarilor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preșcolarilor</a:t>
            </a:r>
            <a:r>
              <a:rPr lang="es-ES_tradnl" sz="2900" dirty="0" smtClean="0"/>
              <a:t>/</a:t>
            </a:r>
            <a:r>
              <a:rPr lang="es-ES_tradnl" sz="2900" dirty="0" err="1" smtClean="0"/>
              <a:t>elevilor</a:t>
            </a:r>
            <a:r>
              <a:rPr lang="es-ES_tradnl" sz="2900" dirty="0" smtClean="0"/>
              <a:t> </a:t>
            </a:r>
            <a:r>
              <a:rPr lang="es-ES_tradnl" sz="2900" dirty="0"/>
              <a:t>se </a:t>
            </a:r>
            <a:r>
              <a:rPr lang="es-ES_tradnl" sz="2900" dirty="0" err="1"/>
              <a:t>face</a:t>
            </a:r>
            <a:r>
              <a:rPr lang="es-ES_tradnl" sz="2900" dirty="0"/>
              <a:t> pe </a:t>
            </a:r>
            <a:r>
              <a:rPr lang="es-ES_tradnl" sz="2900" b="1" dirty="0"/>
              <a:t>nivel de </a:t>
            </a:r>
            <a:r>
              <a:rPr lang="es-ES_tradnl" sz="2900" b="1" dirty="0" err="1"/>
              <a:t>învățământ</a:t>
            </a:r>
            <a:r>
              <a:rPr lang="es-ES_tradnl" sz="2900" dirty="0"/>
              <a:t>, </a:t>
            </a:r>
            <a:r>
              <a:rPr lang="es-ES_tradnl" sz="2900" dirty="0" err="1"/>
              <a:t>ținând</a:t>
            </a:r>
            <a:r>
              <a:rPr lang="es-ES_tradnl" sz="2900" dirty="0"/>
              <a:t> </a:t>
            </a:r>
            <a:r>
              <a:rPr lang="es-ES_tradnl" sz="2900" dirty="0" err="1"/>
              <a:t>cont</a:t>
            </a:r>
            <a:r>
              <a:rPr lang="es-ES_tradnl" sz="2900" dirty="0"/>
              <a:t> de </a:t>
            </a:r>
            <a:r>
              <a:rPr lang="es-ES_tradnl" sz="2900" dirty="0" err="1"/>
              <a:t>specificul</a:t>
            </a:r>
            <a:r>
              <a:rPr lang="es-ES_tradnl" sz="2900" dirty="0"/>
              <a:t> </a:t>
            </a:r>
            <a:r>
              <a:rPr lang="es-ES_tradnl" sz="2900" dirty="0" err="1"/>
              <a:t>zonei</a:t>
            </a:r>
            <a:r>
              <a:rPr lang="es-ES_tradnl" sz="2900" dirty="0"/>
              <a:t> și prin </a:t>
            </a:r>
            <a:r>
              <a:rPr lang="es-ES_tradnl" sz="2900" b="1" dirty="0" err="1"/>
              <a:t>metode</a:t>
            </a:r>
            <a:r>
              <a:rPr lang="es-ES_tradnl" sz="2900" b="1" dirty="0"/>
              <a:t> potrivite </a:t>
            </a:r>
            <a:r>
              <a:rPr lang="es-ES_tradnl" sz="2900" b="1" dirty="0" err="1"/>
              <a:t>vârstei</a:t>
            </a:r>
            <a:r>
              <a:rPr lang="es-ES_tradnl" sz="2900" b="1" dirty="0"/>
              <a:t> </a:t>
            </a:r>
            <a:r>
              <a:rPr lang="es-ES_tradnl" sz="2900" dirty="0"/>
              <a:t>cum ar fi: </a:t>
            </a:r>
            <a:r>
              <a:rPr lang="es-ES_tradnl" sz="2900" b="1" dirty="0"/>
              <a:t>discuții libere, </a:t>
            </a:r>
            <a:r>
              <a:rPr lang="es-ES_tradnl" sz="2900" b="1" dirty="0" err="1"/>
              <a:t>interviuri</a:t>
            </a:r>
            <a:r>
              <a:rPr lang="es-ES_tradnl" sz="2900" b="1" dirty="0"/>
              <a:t>, </a:t>
            </a:r>
            <a:r>
              <a:rPr lang="es-ES_tradnl" sz="2900" b="1" dirty="0" err="1"/>
              <a:t>focus</a:t>
            </a:r>
            <a:r>
              <a:rPr lang="es-ES_tradnl" sz="2900" b="1" dirty="0"/>
              <a:t> grupuri, </a:t>
            </a:r>
            <a:r>
              <a:rPr lang="es-ES_tradnl" sz="2900" b="1" dirty="0" err="1"/>
              <a:t>chestionare</a:t>
            </a:r>
            <a:r>
              <a:rPr lang="es-ES_tradnl" sz="2900" dirty="0"/>
              <a:t>, fără a se limita la acestea;</a:t>
            </a:r>
            <a:endParaRPr lang="en-US" sz="2900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3200" dirty="0" err="1">
                <a:effectLst/>
              </a:rPr>
              <a:t>Identificarea</a:t>
            </a:r>
            <a:r>
              <a:rPr lang="es-ES_tradnl" sz="3200" dirty="0">
                <a:effectLst/>
              </a:rPr>
              <a:t> </a:t>
            </a:r>
            <a:r>
              <a:rPr lang="es-ES_tradnl" sz="3200" dirty="0" err="1">
                <a:effectLst/>
              </a:rPr>
              <a:t>intereselor</a:t>
            </a:r>
            <a:r>
              <a:rPr lang="es-ES_tradnl" sz="3200" dirty="0">
                <a:effectLst/>
              </a:rPr>
              <a:t>/</a:t>
            </a:r>
            <a:r>
              <a:rPr lang="es-ES_tradnl" sz="3200" dirty="0" err="1">
                <a:effectLst/>
              </a:rPr>
              <a:t>preocupărilor</a:t>
            </a:r>
            <a:r>
              <a:rPr lang="es-ES_tradnl" sz="3200" dirty="0">
                <a:effectLst/>
              </a:rPr>
              <a:t> </a:t>
            </a:r>
            <a:r>
              <a:rPr lang="es-ES_tradnl" sz="3200" dirty="0" err="1">
                <a:effectLst/>
              </a:rPr>
              <a:t>antepreșcolarilor</a:t>
            </a:r>
            <a:r>
              <a:rPr lang="es-ES_tradnl" sz="3200" dirty="0">
                <a:effectLst/>
              </a:rPr>
              <a:t>/</a:t>
            </a:r>
            <a:r>
              <a:rPr lang="es-ES_tradnl" sz="3200" dirty="0" err="1">
                <a:effectLst/>
              </a:rPr>
              <a:t>preșcolarilor</a:t>
            </a:r>
            <a:r>
              <a:rPr lang="es-ES_tradnl" sz="3200" dirty="0">
                <a:effectLst/>
              </a:rPr>
              <a:t>/</a:t>
            </a:r>
            <a:r>
              <a:rPr lang="es-ES_tradnl" sz="3200" dirty="0" err="1">
                <a:effectLst/>
              </a:rPr>
              <a:t>elevilor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9700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 err="1"/>
              <a:t>echipa</a:t>
            </a:r>
            <a:r>
              <a:rPr lang="es-ES_tradnl" dirty="0"/>
              <a:t> de </a:t>
            </a:r>
            <a:r>
              <a:rPr lang="es-ES_tradnl" dirty="0" err="1"/>
              <a:t>coordonare</a:t>
            </a:r>
            <a:r>
              <a:rPr lang="es-ES_tradnl" dirty="0"/>
              <a:t> a programului </a:t>
            </a:r>
            <a:r>
              <a:rPr lang="es-ES_tradnl" b="1" dirty="0" err="1"/>
              <a:t>elaborează</a:t>
            </a:r>
            <a:r>
              <a:rPr lang="es-ES_tradnl" dirty="0"/>
              <a:t> </a:t>
            </a:r>
            <a:r>
              <a:rPr lang="es-ES_tradnl" b="1" dirty="0"/>
              <a:t>un </a:t>
            </a:r>
            <a:r>
              <a:rPr lang="es-ES_tradnl" b="1" dirty="0" err="1"/>
              <a:t>format</a:t>
            </a:r>
            <a:r>
              <a:rPr lang="es-ES_tradnl" b="1" dirty="0"/>
              <a:t> de </a:t>
            </a:r>
            <a:r>
              <a:rPr lang="es-ES_tradnl" b="1" dirty="0" err="1"/>
              <a:t>prezentare</a:t>
            </a:r>
            <a:r>
              <a:rPr lang="es-ES_tradnl" b="1" dirty="0"/>
              <a:t> </a:t>
            </a:r>
            <a:r>
              <a:rPr lang="es-ES_tradnl" dirty="0"/>
              <a:t>a </a:t>
            </a:r>
            <a:r>
              <a:rPr lang="es-ES_tradnl" dirty="0" err="1"/>
              <a:t>propunerilor</a:t>
            </a:r>
            <a:r>
              <a:rPr lang="es-ES_tradnl" dirty="0"/>
              <a:t> de </a:t>
            </a:r>
            <a:r>
              <a:rPr lang="es-ES_tradnl" dirty="0" err="1"/>
              <a:t>activități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 err="1" smtClean="0"/>
              <a:t>cadrele</a:t>
            </a:r>
            <a:r>
              <a:rPr lang="es-ES_tradnl" dirty="0" smtClean="0"/>
              <a:t> </a:t>
            </a:r>
            <a:r>
              <a:rPr lang="es-ES_tradnl" dirty="0" err="1"/>
              <a:t>didactice</a:t>
            </a:r>
            <a:r>
              <a:rPr lang="es-ES_tradnl" dirty="0"/>
              <a:t>, </a:t>
            </a:r>
            <a:r>
              <a:rPr lang="es-ES_tradnl" dirty="0" err="1"/>
              <a:t>elevii</a:t>
            </a:r>
            <a:r>
              <a:rPr lang="es-ES_tradnl" dirty="0"/>
              <a:t>, părinţii/</a:t>
            </a:r>
            <a:r>
              <a:rPr lang="es-ES_tradnl" dirty="0" err="1"/>
              <a:t>reprezentanții</a:t>
            </a:r>
            <a:r>
              <a:rPr lang="es-ES_tradnl" dirty="0"/>
              <a:t> </a:t>
            </a:r>
            <a:r>
              <a:rPr lang="es-ES_tradnl" dirty="0" err="1"/>
              <a:t>legali</a:t>
            </a:r>
            <a:r>
              <a:rPr lang="es-ES_tradnl" dirty="0"/>
              <a:t> şi </a:t>
            </a:r>
            <a:r>
              <a:rPr lang="es-ES_tradnl" dirty="0" err="1"/>
              <a:t>partenerii</a:t>
            </a:r>
            <a:r>
              <a:rPr lang="es-ES_tradnl" dirty="0"/>
              <a:t>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</a:t>
            </a:r>
            <a:r>
              <a:rPr lang="es-ES_tradnl" b="1" dirty="0"/>
              <a:t>sunt </a:t>
            </a:r>
            <a:r>
              <a:rPr lang="es-ES_tradnl" b="1" dirty="0" err="1"/>
              <a:t>informaţi</a:t>
            </a:r>
            <a:r>
              <a:rPr lang="es-ES_tradnl" dirty="0"/>
              <a:t> </a:t>
            </a:r>
            <a:r>
              <a:rPr lang="es-ES_tradnl" dirty="0" err="1"/>
              <a:t>cu</a:t>
            </a:r>
            <a:r>
              <a:rPr lang="es-ES_tradnl" dirty="0"/>
              <a:t> privire la </a:t>
            </a:r>
            <a:r>
              <a:rPr lang="es-ES_tradnl" dirty="0" err="1"/>
              <a:t>interesele</a:t>
            </a:r>
            <a:r>
              <a:rPr lang="es-ES_tradnl" dirty="0"/>
              <a:t>/</a:t>
            </a:r>
            <a:r>
              <a:rPr lang="es-ES_tradnl" dirty="0" err="1"/>
              <a:t>preocupările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 și forma de </a:t>
            </a:r>
            <a:r>
              <a:rPr lang="es-ES_tradnl" dirty="0" err="1"/>
              <a:t>prezentare</a:t>
            </a:r>
            <a:r>
              <a:rPr lang="es-ES_tradnl" dirty="0"/>
              <a:t> a </a:t>
            </a:r>
            <a:r>
              <a:rPr lang="es-ES_tradnl" dirty="0" err="1"/>
              <a:t>propunerilor</a:t>
            </a:r>
            <a:r>
              <a:rPr lang="es-ES_tradnl" dirty="0"/>
              <a:t> de activităţi pentru oferta programului „</a:t>
            </a:r>
            <a:r>
              <a:rPr lang="es-ES_tradnl" dirty="0" err="1"/>
              <a:t>Săptămâna</a:t>
            </a:r>
            <a:r>
              <a:rPr lang="es-ES_tradnl" dirty="0"/>
              <a:t> verde” </a:t>
            </a:r>
            <a:r>
              <a:rPr lang="es-ES_tradnl" dirty="0" err="1"/>
              <a:t>cu</a:t>
            </a:r>
            <a:r>
              <a:rPr lang="es-ES_tradnl" dirty="0"/>
              <a:t> </a:t>
            </a:r>
            <a:r>
              <a:rPr lang="es-ES_tradnl" b="1" dirty="0"/>
              <a:t>cel puțin o </a:t>
            </a:r>
            <a:r>
              <a:rPr lang="es-ES_tradnl" b="1" dirty="0" err="1"/>
              <a:t>săptămână</a:t>
            </a:r>
            <a:r>
              <a:rPr lang="es-ES_tradnl" b="1" dirty="0"/>
              <a:t> înainte de </a:t>
            </a:r>
            <a:r>
              <a:rPr lang="es-ES_tradnl" b="1" dirty="0" err="1"/>
              <a:t>termenul-limită</a:t>
            </a:r>
            <a:r>
              <a:rPr lang="es-ES_tradnl" dirty="0"/>
              <a:t> pentru </a:t>
            </a:r>
            <a:r>
              <a:rPr lang="es-ES_tradnl" dirty="0" err="1"/>
              <a:t>alcătuirea</a:t>
            </a:r>
            <a:r>
              <a:rPr lang="es-ES_tradnl" dirty="0"/>
              <a:t> </a:t>
            </a:r>
            <a:r>
              <a:rPr lang="es-ES_tradnl" dirty="0" err="1"/>
              <a:t>ofertei</a:t>
            </a:r>
            <a:r>
              <a:rPr lang="es-ES_tradnl" dirty="0"/>
              <a:t>, prin </a:t>
            </a:r>
            <a:r>
              <a:rPr lang="es-ES_tradnl" dirty="0" err="1"/>
              <a:t>afişarea</a:t>
            </a:r>
            <a:r>
              <a:rPr lang="es-ES_tradnl" dirty="0"/>
              <a:t> la </a:t>
            </a:r>
            <a:r>
              <a:rPr lang="es-ES_tradnl" dirty="0" err="1"/>
              <a:t>avizier</a:t>
            </a:r>
            <a:r>
              <a:rPr lang="es-ES_tradnl" dirty="0"/>
              <a:t>, </a:t>
            </a:r>
            <a:r>
              <a:rPr lang="es-ES_tradnl" dirty="0" err="1"/>
              <a:t>site</a:t>
            </a:r>
            <a:r>
              <a:rPr lang="es-ES_tradnl" dirty="0"/>
              <a:t>, </a:t>
            </a:r>
            <a:r>
              <a:rPr lang="es-ES_tradnl" dirty="0" err="1"/>
              <a:t>poșta</a:t>
            </a:r>
            <a:r>
              <a:rPr lang="es-ES_tradnl" dirty="0"/>
              <a:t> </a:t>
            </a:r>
            <a:r>
              <a:rPr lang="es-ES_tradnl" dirty="0" err="1"/>
              <a:t>electronică</a:t>
            </a:r>
            <a:r>
              <a:rPr lang="es-ES_tradnl" dirty="0"/>
              <a:t>, </a:t>
            </a:r>
            <a:r>
              <a:rPr lang="es-ES_tradnl" dirty="0" err="1"/>
              <a:t>discuţii</a:t>
            </a:r>
            <a:r>
              <a:rPr lang="es-ES_tradnl" dirty="0"/>
              <a:t>.</a:t>
            </a: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>
                <a:effectLst/>
              </a:rPr>
              <a:t>S</a:t>
            </a:r>
            <a:r>
              <a:rPr lang="es-ES_tradnl" dirty="0" err="1" smtClean="0">
                <a:effectLst/>
              </a:rPr>
              <a:t>tabilirea</a:t>
            </a:r>
            <a:r>
              <a:rPr lang="es-ES_tradnl" dirty="0" smtClean="0">
                <a:effectLst/>
              </a:rPr>
              <a:t> </a:t>
            </a:r>
            <a:r>
              <a:rPr lang="es-ES_tradnl" dirty="0" err="1">
                <a:effectLst/>
              </a:rPr>
              <a:t>formei</a:t>
            </a:r>
            <a:r>
              <a:rPr lang="es-ES_tradnl" dirty="0">
                <a:effectLst/>
              </a:rPr>
              <a:t> de </a:t>
            </a:r>
            <a:r>
              <a:rPr lang="es-ES_tradnl" dirty="0" err="1">
                <a:effectLst/>
              </a:rPr>
              <a:t>prezentare</a:t>
            </a:r>
            <a:r>
              <a:rPr lang="es-ES_tradnl" dirty="0">
                <a:effectLst/>
              </a:rPr>
              <a:t> a </a:t>
            </a:r>
            <a:r>
              <a:rPr lang="es-ES_tradnl" dirty="0" err="1">
                <a:effectLst/>
              </a:rPr>
              <a:t>propunerilor</a:t>
            </a:r>
            <a:r>
              <a:rPr lang="es-ES_tradnl" dirty="0">
                <a:effectLst/>
              </a:rPr>
              <a:t> </a:t>
            </a:r>
            <a:r>
              <a:rPr lang="es-ES_tradnl" dirty="0" smtClean="0">
                <a:effectLst/>
              </a:rPr>
              <a:t>de</a:t>
            </a:r>
            <a:r>
              <a:rPr lang="ro-RO" dirty="0" smtClean="0">
                <a:effectLst/>
              </a:rPr>
              <a:t> </a:t>
            </a:r>
            <a:r>
              <a:rPr lang="es-ES_tradnl" dirty="0" smtClean="0">
                <a:effectLst/>
              </a:rPr>
              <a:t>activităţi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15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5626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ES_tradnl" sz="2900" b="1" dirty="0"/>
              <a:t>a) </a:t>
            </a:r>
            <a:r>
              <a:rPr lang="es-ES_tradnl" sz="2900" dirty="0"/>
              <a:t>activităţile </a:t>
            </a:r>
            <a:r>
              <a:rPr lang="es-ES_tradnl" sz="2900" dirty="0" smtClean="0"/>
              <a:t>sunt </a:t>
            </a:r>
            <a:r>
              <a:rPr lang="es-ES_tradnl" sz="2900" dirty="0" err="1"/>
              <a:t>proiectate</a:t>
            </a:r>
            <a:r>
              <a:rPr lang="es-ES_tradnl" sz="2900" dirty="0"/>
              <a:t> </a:t>
            </a:r>
            <a:r>
              <a:rPr lang="es-ES_tradnl" sz="2900" b="1" dirty="0"/>
              <a:t>în funcție de </a:t>
            </a:r>
            <a:r>
              <a:rPr lang="es-ES_tradnl" sz="2900" b="1" dirty="0" err="1"/>
              <a:t>interesele</a:t>
            </a:r>
            <a:r>
              <a:rPr lang="es-ES_tradnl" sz="2900" dirty="0"/>
              <a:t>/ </a:t>
            </a:r>
            <a:r>
              <a:rPr lang="es-ES_tradnl" sz="2900" dirty="0" err="1"/>
              <a:t>preocupările</a:t>
            </a:r>
            <a:r>
              <a:rPr lang="es-ES_tradnl" sz="2900" dirty="0"/>
              <a:t> </a:t>
            </a:r>
            <a:r>
              <a:rPr lang="es-ES_tradnl" sz="2900" dirty="0" err="1"/>
              <a:t>antepreșcolarilor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preșcolarilor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elevilor</a:t>
            </a:r>
            <a:r>
              <a:rPr lang="es-ES_tradnl" sz="2900" dirty="0" smtClean="0"/>
              <a:t> </a:t>
            </a:r>
            <a:r>
              <a:rPr lang="es-ES_tradnl" sz="2900" dirty="0" err="1"/>
              <a:t>identificate</a:t>
            </a:r>
            <a:r>
              <a:rPr lang="es-ES_tradnl" sz="2900" dirty="0"/>
              <a:t> în etapa </a:t>
            </a:r>
            <a:r>
              <a:rPr lang="es-ES_tradnl" sz="2900" dirty="0" err="1"/>
              <a:t>anterioară</a:t>
            </a:r>
            <a:r>
              <a:rPr lang="es-ES_tradnl" sz="2900" dirty="0"/>
              <a:t>, </a:t>
            </a:r>
            <a:r>
              <a:rPr lang="es-ES_tradnl" sz="2900" b="1" dirty="0" err="1"/>
              <a:t>valorificând</a:t>
            </a:r>
            <a:r>
              <a:rPr lang="es-ES_tradnl" sz="2900" b="1" dirty="0"/>
              <a:t> ceea ce este </a:t>
            </a:r>
            <a:r>
              <a:rPr lang="es-ES_tradnl" sz="2900" b="1" dirty="0" err="1"/>
              <a:t>disponibil</a:t>
            </a:r>
            <a:r>
              <a:rPr lang="es-ES_tradnl" sz="2900" b="1" dirty="0"/>
              <a:t> </a:t>
            </a:r>
            <a:r>
              <a:rPr lang="es-ES_tradnl" sz="2900" dirty="0"/>
              <a:t>la nivel local și </a:t>
            </a:r>
            <a:r>
              <a:rPr lang="es-ES_tradnl" sz="2900" dirty="0" err="1"/>
              <a:t>materialele</a:t>
            </a:r>
            <a:r>
              <a:rPr lang="es-ES_tradnl" sz="2900" dirty="0"/>
              <a:t>/</a:t>
            </a:r>
            <a:r>
              <a:rPr lang="es-ES_tradnl" sz="2900" dirty="0" err="1"/>
              <a:t>activitățile</a:t>
            </a:r>
            <a:r>
              <a:rPr lang="es-ES_tradnl" sz="2900" dirty="0"/>
              <a:t> </a:t>
            </a:r>
            <a:r>
              <a:rPr lang="es-ES_tradnl" sz="2900" dirty="0" err="1"/>
              <a:t>din</a:t>
            </a:r>
            <a:r>
              <a:rPr lang="es-ES_tradnl" sz="2900" dirty="0"/>
              <a:t> </a:t>
            </a:r>
            <a:r>
              <a:rPr lang="es-ES_tradnl" sz="2900" dirty="0" err="1"/>
              <a:t>platforma</a:t>
            </a:r>
            <a:r>
              <a:rPr lang="es-ES_tradnl" sz="2900" dirty="0"/>
              <a:t> </a:t>
            </a:r>
            <a:r>
              <a:rPr lang="es-ES_tradnl" sz="2900" dirty="0" err="1"/>
              <a:t>dedicată</a:t>
            </a:r>
            <a:r>
              <a:rPr lang="es-ES_tradnl" sz="2900" dirty="0"/>
              <a:t>;</a:t>
            </a:r>
            <a:endParaRPr lang="en-US" sz="29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ES_tradnl" sz="2900" b="1" dirty="0"/>
              <a:t>b) </a:t>
            </a:r>
            <a:r>
              <a:rPr lang="es-ES_tradnl" sz="2900" dirty="0"/>
              <a:t>activităţile </a:t>
            </a:r>
            <a:r>
              <a:rPr lang="es-ES_tradnl" sz="2900" b="1" dirty="0" smtClean="0"/>
              <a:t>sunt </a:t>
            </a:r>
            <a:r>
              <a:rPr lang="es-ES_tradnl" sz="2900" b="1" dirty="0" err="1"/>
              <a:t>proiectate</a:t>
            </a:r>
            <a:r>
              <a:rPr lang="es-ES_tradnl" sz="2900" b="1" dirty="0"/>
              <a:t> de </a:t>
            </a:r>
            <a:r>
              <a:rPr lang="es-ES_tradnl" sz="2900" dirty="0" err="1"/>
              <a:t>cadrele</a:t>
            </a:r>
            <a:r>
              <a:rPr lang="es-ES_tradnl" sz="2900" dirty="0"/>
              <a:t> </a:t>
            </a:r>
            <a:r>
              <a:rPr lang="es-ES_tradnl" sz="2900" dirty="0" err="1"/>
              <a:t>didactice</a:t>
            </a:r>
            <a:r>
              <a:rPr lang="es-ES_tradnl" sz="2900" dirty="0"/>
              <a:t> în colaborare </a:t>
            </a:r>
            <a:r>
              <a:rPr lang="es-ES_tradnl" sz="2900" dirty="0" err="1"/>
              <a:t>cu</a:t>
            </a:r>
            <a:r>
              <a:rPr lang="es-ES_tradnl" sz="2900" dirty="0"/>
              <a:t> </a:t>
            </a:r>
            <a:r>
              <a:rPr lang="es-ES_tradnl" sz="2900" dirty="0" err="1"/>
              <a:t>antepreșcolari</a:t>
            </a:r>
            <a:r>
              <a:rPr lang="es-ES_tradnl" sz="2900" dirty="0" smtClean="0"/>
              <a:t>/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preșcolari</a:t>
            </a:r>
            <a:r>
              <a:rPr lang="es-ES_tradnl" sz="2900" dirty="0" smtClean="0"/>
              <a:t>/</a:t>
            </a:r>
            <a:r>
              <a:rPr lang="es-ES_tradnl" sz="2900" dirty="0" err="1" smtClean="0"/>
              <a:t>elevi</a:t>
            </a:r>
            <a:r>
              <a:rPr lang="es-ES_tradnl" sz="2900" dirty="0"/>
              <a:t>, </a:t>
            </a:r>
            <a:r>
              <a:rPr lang="es-ES_tradnl" sz="2900" dirty="0" err="1"/>
              <a:t>părinţi</a:t>
            </a:r>
            <a:r>
              <a:rPr lang="es-ES_tradnl" sz="2900" dirty="0"/>
              <a:t>/</a:t>
            </a:r>
            <a:r>
              <a:rPr lang="es-ES_tradnl" sz="2900" dirty="0" err="1"/>
              <a:t>reprezentanți</a:t>
            </a:r>
            <a:r>
              <a:rPr lang="es-ES_tradnl" sz="2900" dirty="0"/>
              <a:t> </a:t>
            </a:r>
            <a:r>
              <a:rPr lang="es-ES_tradnl" sz="2900" dirty="0" err="1"/>
              <a:t>legali</a:t>
            </a:r>
            <a:r>
              <a:rPr lang="es-ES_tradnl" sz="2900" dirty="0"/>
              <a:t>, </a:t>
            </a:r>
            <a:r>
              <a:rPr lang="es-ES_tradnl" sz="2900" dirty="0" err="1"/>
              <a:t>reprezentanţi</a:t>
            </a:r>
            <a:r>
              <a:rPr lang="es-ES_tradnl" sz="2900" dirty="0"/>
              <a:t> ai </a:t>
            </a:r>
            <a:r>
              <a:rPr lang="es-ES_tradnl" sz="2900" dirty="0" err="1"/>
              <a:t>instituţiilor</a:t>
            </a:r>
            <a:r>
              <a:rPr lang="es-ES_tradnl" sz="2900" dirty="0" smtClean="0"/>
              <a:t>,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autorităţilor</a:t>
            </a:r>
            <a:r>
              <a:rPr lang="es-ES_tradnl" sz="2900" dirty="0" smtClean="0"/>
              <a:t>,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companiilor</a:t>
            </a:r>
            <a:r>
              <a:rPr lang="ro-RO" sz="2900" dirty="0" smtClean="0"/>
              <a:t> </a:t>
            </a:r>
            <a:r>
              <a:rPr lang="es-ES_tradnl" sz="2900" dirty="0" smtClean="0"/>
              <a:t>sau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organizaţiilor</a:t>
            </a:r>
            <a:r>
              <a:rPr lang="ro-RO" sz="2900" dirty="0" smtClean="0"/>
              <a:t> </a:t>
            </a:r>
            <a:r>
              <a:rPr lang="es-ES_tradnl" sz="2900" dirty="0" err="1" smtClean="0"/>
              <a:t>nonguvernamentale</a:t>
            </a:r>
            <a:r>
              <a:rPr lang="es-ES_tradnl" sz="2900" dirty="0" smtClean="0"/>
              <a:t> </a:t>
            </a:r>
            <a:r>
              <a:rPr lang="es-ES_tradnl" sz="2900" dirty="0" err="1"/>
              <a:t>locale</a:t>
            </a:r>
            <a:r>
              <a:rPr lang="es-ES_tradnl" sz="2900" dirty="0"/>
              <a:t>/</a:t>
            </a:r>
            <a:r>
              <a:rPr lang="es-ES_tradnl" sz="2900" dirty="0" err="1"/>
              <a:t>regionale</a:t>
            </a:r>
            <a:r>
              <a:rPr lang="es-ES_tradnl" sz="2900" dirty="0"/>
              <a:t>/</a:t>
            </a:r>
            <a:r>
              <a:rPr lang="es-ES_tradnl" sz="2900" dirty="0" err="1"/>
              <a:t>naționale</a:t>
            </a:r>
            <a:r>
              <a:rPr lang="es-ES_tradnl" sz="2900" dirty="0"/>
              <a:t>. Se va avea în vedere </a:t>
            </a:r>
            <a:r>
              <a:rPr lang="es-ES_tradnl" sz="2900" b="1" dirty="0" err="1"/>
              <a:t>contactarea</a:t>
            </a:r>
            <a:r>
              <a:rPr lang="es-ES_tradnl" sz="2900" dirty="0"/>
              <a:t> </a:t>
            </a:r>
            <a:r>
              <a:rPr lang="es-ES_tradnl" sz="2900" dirty="0" err="1"/>
              <a:t>autorităților</a:t>
            </a:r>
            <a:r>
              <a:rPr lang="es-ES_tradnl" sz="2900" dirty="0"/>
              <a:t> </a:t>
            </a:r>
            <a:r>
              <a:rPr lang="es-ES_tradnl" sz="2900" dirty="0" err="1"/>
              <a:t>administrative</a:t>
            </a:r>
            <a:r>
              <a:rPr lang="es-ES_tradnl" sz="2900" dirty="0"/>
              <a:t> publice </a:t>
            </a:r>
            <a:r>
              <a:rPr lang="es-ES_tradnl" sz="2900" dirty="0" err="1"/>
              <a:t>locale</a:t>
            </a:r>
            <a:r>
              <a:rPr lang="es-ES_tradnl" sz="2900" dirty="0"/>
              <a:t> și, în </a:t>
            </a:r>
            <a:r>
              <a:rPr lang="es-ES_tradnl" sz="2900" dirty="0" err="1"/>
              <a:t>mod</a:t>
            </a:r>
            <a:r>
              <a:rPr lang="es-ES_tradnl" sz="2900" dirty="0"/>
              <a:t> </a:t>
            </a:r>
            <a:r>
              <a:rPr lang="es-ES_tradnl" sz="2900" dirty="0" err="1"/>
              <a:t>special</a:t>
            </a:r>
            <a:r>
              <a:rPr lang="es-ES_tradnl" sz="2900" dirty="0"/>
              <a:t>, a </a:t>
            </a:r>
            <a:r>
              <a:rPr lang="es-ES_tradnl" sz="2900" dirty="0" err="1"/>
              <a:t>instituțiilor</a:t>
            </a:r>
            <a:r>
              <a:rPr lang="es-ES_tradnl" sz="2900" dirty="0"/>
              <a:t>/</a:t>
            </a:r>
            <a:r>
              <a:rPr lang="es-ES_tradnl" sz="2900" dirty="0" err="1"/>
              <a:t>organizațiilor</a:t>
            </a:r>
            <a:r>
              <a:rPr lang="es-ES_tradnl" sz="2900" dirty="0"/>
              <a:t> </a:t>
            </a:r>
            <a:r>
              <a:rPr lang="es-ES_tradnl" sz="2900" dirty="0" err="1"/>
              <a:t>care</a:t>
            </a:r>
            <a:r>
              <a:rPr lang="es-ES_tradnl" sz="2900" dirty="0"/>
              <a:t> </a:t>
            </a:r>
            <a:r>
              <a:rPr lang="es-ES_tradnl" sz="2900" dirty="0" err="1"/>
              <a:t>activează</a:t>
            </a:r>
            <a:r>
              <a:rPr lang="es-ES_tradnl" sz="2900" dirty="0"/>
              <a:t> în </a:t>
            </a:r>
            <a:r>
              <a:rPr lang="es-ES_tradnl" sz="2900" dirty="0" err="1"/>
              <a:t>domeniul</a:t>
            </a:r>
            <a:r>
              <a:rPr lang="es-ES_tradnl" sz="2900" dirty="0"/>
              <a:t> </a:t>
            </a:r>
            <a:r>
              <a:rPr lang="es-ES_tradnl" sz="2900" dirty="0" err="1"/>
              <a:t>mediului</a:t>
            </a:r>
            <a:r>
              <a:rPr lang="es-ES_tradnl" sz="2900" dirty="0"/>
              <a:t>/</a:t>
            </a:r>
            <a:r>
              <a:rPr lang="es-ES_tradnl" sz="2900" dirty="0" err="1"/>
              <a:t>protecției</a:t>
            </a:r>
            <a:r>
              <a:rPr lang="es-ES_tradnl" sz="2900" dirty="0"/>
              <a:t> </a:t>
            </a:r>
            <a:r>
              <a:rPr lang="es-ES_tradnl" sz="2900" dirty="0" err="1"/>
              <a:t>mediului</a:t>
            </a:r>
            <a:r>
              <a:rPr lang="es-ES_tradnl" sz="2900" dirty="0"/>
              <a:t> cum sunt: </a:t>
            </a:r>
            <a:r>
              <a:rPr lang="es-ES_tradnl" sz="2900" dirty="0" err="1"/>
              <a:t>muzee</a:t>
            </a:r>
            <a:r>
              <a:rPr lang="es-ES_tradnl" sz="2900" dirty="0"/>
              <a:t> de </a:t>
            </a:r>
            <a:r>
              <a:rPr lang="es-ES_tradnl" sz="2900" dirty="0" err="1"/>
              <a:t>științe</a:t>
            </a:r>
            <a:r>
              <a:rPr lang="es-ES_tradnl" sz="2900" dirty="0"/>
              <a:t> naturale, </a:t>
            </a:r>
            <a:r>
              <a:rPr lang="es-ES_tradnl" sz="2900" dirty="0" err="1"/>
              <a:t>parcuri</a:t>
            </a:r>
            <a:r>
              <a:rPr lang="es-ES_tradnl" sz="2900" dirty="0"/>
              <a:t> </a:t>
            </a:r>
            <a:r>
              <a:rPr lang="es-ES_tradnl" sz="2900" dirty="0" err="1"/>
              <a:t>naționale</a:t>
            </a:r>
            <a:r>
              <a:rPr lang="es-ES_tradnl" sz="2900" dirty="0"/>
              <a:t> și naturale, </a:t>
            </a:r>
            <a:r>
              <a:rPr lang="es-ES_tradnl" sz="2900" dirty="0" err="1"/>
              <a:t>muzee</a:t>
            </a:r>
            <a:r>
              <a:rPr lang="es-ES_tradnl" sz="2900" dirty="0"/>
              <a:t>, pentru organizarea </a:t>
            </a:r>
            <a:r>
              <a:rPr lang="es-ES_tradnl" sz="2900" dirty="0" err="1"/>
              <a:t>activităților</a:t>
            </a:r>
            <a:r>
              <a:rPr lang="es-ES_tradnl" sz="2900" dirty="0"/>
              <a:t> </a:t>
            </a:r>
            <a:r>
              <a:rPr lang="es-ES_tradnl" sz="2900" dirty="0" err="1"/>
              <a:t>din</a:t>
            </a:r>
            <a:r>
              <a:rPr lang="es-ES_tradnl" sz="2900" dirty="0"/>
              <a:t> cadrul programului „</a:t>
            </a:r>
            <a:r>
              <a:rPr lang="es-ES_tradnl" sz="2900" dirty="0" err="1"/>
              <a:t>Săptămâna</a:t>
            </a:r>
            <a:r>
              <a:rPr lang="es-ES_tradnl" sz="2900" dirty="0"/>
              <a:t> verde”;</a:t>
            </a:r>
            <a:endParaRPr lang="en-US" sz="29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ES_tradnl" sz="2900" b="1" dirty="0"/>
              <a:t>c) </a:t>
            </a:r>
            <a:r>
              <a:rPr lang="es-ES_tradnl" sz="2900" dirty="0" err="1"/>
              <a:t>propunerile</a:t>
            </a:r>
            <a:r>
              <a:rPr lang="es-ES_tradnl" sz="2900" dirty="0"/>
              <a:t> de activităţi </a:t>
            </a:r>
            <a:r>
              <a:rPr lang="es-ES_tradnl" sz="2900" dirty="0" err="1"/>
              <a:t>pot</a:t>
            </a:r>
            <a:r>
              <a:rPr lang="es-ES_tradnl" sz="2900" dirty="0"/>
              <a:t> fi </a:t>
            </a:r>
            <a:r>
              <a:rPr lang="es-ES_tradnl" sz="2900" dirty="0" err="1"/>
              <a:t>înaintate</a:t>
            </a:r>
            <a:r>
              <a:rPr lang="es-ES_tradnl" sz="2900" dirty="0"/>
              <a:t> şi de către </a:t>
            </a:r>
            <a:r>
              <a:rPr lang="es-ES_tradnl" sz="2900" b="1" dirty="0" err="1"/>
              <a:t>elevi</a:t>
            </a:r>
            <a:r>
              <a:rPr lang="es-ES_tradnl" sz="2900" b="1" dirty="0"/>
              <a:t>, </a:t>
            </a:r>
            <a:r>
              <a:rPr lang="es-ES_tradnl" sz="2900" b="1" dirty="0" err="1"/>
              <a:t>părinţi</a:t>
            </a:r>
            <a:r>
              <a:rPr lang="es-ES_tradnl" sz="2900" b="1" dirty="0"/>
              <a:t>/</a:t>
            </a:r>
            <a:r>
              <a:rPr lang="es-ES_tradnl" sz="2900" b="1" dirty="0" err="1"/>
              <a:t>reprezentanți</a:t>
            </a:r>
            <a:r>
              <a:rPr lang="es-ES_tradnl" sz="2900" b="1" dirty="0"/>
              <a:t> </a:t>
            </a:r>
            <a:r>
              <a:rPr lang="es-ES_tradnl" sz="2900" b="1" dirty="0" err="1"/>
              <a:t>legali</a:t>
            </a:r>
            <a:r>
              <a:rPr lang="es-ES_tradnl" sz="2900" b="1" dirty="0"/>
              <a:t> sau </a:t>
            </a:r>
            <a:r>
              <a:rPr lang="es-ES_tradnl" sz="2900" b="1" dirty="0" err="1"/>
              <a:t>parteneri</a:t>
            </a:r>
            <a:r>
              <a:rPr lang="es-ES_tradnl" sz="2900" b="1" dirty="0"/>
              <a:t> ai </a:t>
            </a:r>
            <a:r>
              <a:rPr lang="es-ES_tradnl" sz="2900" b="1" dirty="0" err="1"/>
              <a:t>unităţii</a:t>
            </a:r>
            <a:r>
              <a:rPr lang="es-ES_tradnl" sz="2900" b="1" dirty="0"/>
              <a:t> de </a:t>
            </a:r>
            <a:r>
              <a:rPr lang="es-ES_tradnl" sz="2900" b="1" dirty="0" err="1"/>
              <a:t>învăţământ</a:t>
            </a:r>
            <a:r>
              <a:rPr lang="es-ES_tradnl" sz="2900" dirty="0"/>
              <a:t>, </a:t>
            </a:r>
            <a:r>
              <a:rPr lang="es-ES_tradnl" sz="2900" dirty="0" err="1"/>
              <a:t>respectând</a:t>
            </a:r>
            <a:r>
              <a:rPr lang="es-ES_tradnl" sz="2900" dirty="0"/>
              <a:t> </a:t>
            </a:r>
            <a:r>
              <a:rPr lang="es-ES_tradnl" sz="2900" dirty="0" err="1"/>
              <a:t>calendarul</a:t>
            </a:r>
            <a:r>
              <a:rPr lang="es-ES_tradnl" sz="2900" dirty="0"/>
              <a:t> şi forma de </a:t>
            </a:r>
            <a:r>
              <a:rPr lang="es-ES_tradnl" sz="2900" dirty="0" err="1"/>
              <a:t>prezentare</a:t>
            </a:r>
            <a:r>
              <a:rPr lang="es-ES_tradnl" sz="2900" dirty="0"/>
              <a:t> </a:t>
            </a:r>
            <a:r>
              <a:rPr lang="es-ES_tradnl" sz="2900" dirty="0" err="1"/>
              <a:t>agreate</a:t>
            </a:r>
            <a:r>
              <a:rPr lang="es-ES_tradnl" sz="2900" dirty="0"/>
              <a:t> la </a:t>
            </a:r>
            <a:r>
              <a:rPr lang="es-ES_tradnl" sz="2900" dirty="0" err="1"/>
              <a:t>nivelul</a:t>
            </a:r>
            <a:r>
              <a:rPr lang="es-ES_tradnl" sz="2900" dirty="0"/>
              <a:t> </a:t>
            </a:r>
            <a:r>
              <a:rPr lang="es-ES_tradnl" sz="2900" dirty="0" err="1"/>
              <a:t>unităţii</a:t>
            </a:r>
            <a:r>
              <a:rPr lang="es-ES_tradnl" sz="2900" dirty="0"/>
              <a:t> de </a:t>
            </a:r>
            <a:r>
              <a:rPr lang="es-ES_tradnl" sz="2900" dirty="0" err="1"/>
              <a:t>învăţământ</a:t>
            </a:r>
            <a:r>
              <a:rPr lang="es-ES_tradnl" sz="2900" dirty="0"/>
              <a:t>. Activităţile se </a:t>
            </a:r>
            <a:r>
              <a:rPr lang="es-ES_tradnl" sz="2900" dirty="0" err="1"/>
              <a:t>desfăşoară</a:t>
            </a:r>
            <a:r>
              <a:rPr lang="es-ES_tradnl" sz="2900" dirty="0"/>
              <a:t> în prezenţa şi sub </a:t>
            </a:r>
            <a:r>
              <a:rPr lang="es-ES_tradnl" sz="2900" b="1" dirty="0"/>
              <a:t>supravegherea cel puţin a unui </a:t>
            </a:r>
            <a:r>
              <a:rPr lang="es-ES_tradnl" sz="2900" b="1" dirty="0" err="1"/>
              <a:t>cadru</a:t>
            </a:r>
            <a:r>
              <a:rPr lang="es-ES_tradnl" sz="2900" b="1" dirty="0"/>
              <a:t> </a:t>
            </a:r>
            <a:r>
              <a:rPr lang="es-ES_tradnl" sz="2900" b="1" dirty="0" err="1"/>
              <a:t>didactic</a:t>
            </a:r>
            <a:r>
              <a:rPr lang="es-ES_tradnl" sz="2900" dirty="0"/>
              <a:t>;</a:t>
            </a:r>
            <a:endParaRPr lang="en-US" sz="29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ES_tradnl" sz="2900" b="1" dirty="0"/>
              <a:t>d) </a:t>
            </a:r>
            <a:r>
              <a:rPr lang="es-ES_tradnl" sz="2900" dirty="0" err="1"/>
              <a:t>activitățile</a:t>
            </a:r>
            <a:r>
              <a:rPr lang="es-ES_tradnl" sz="2900" dirty="0"/>
              <a:t> propuse </a:t>
            </a:r>
            <a:r>
              <a:rPr lang="es-ES_tradnl" sz="2900" dirty="0" smtClean="0"/>
              <a:t>trebuie </a:t>
            </a:r>
            <a:r>
              <a:rPr lang="es-ES_tradnl" sz="2900" dirty="0"/>
              <a:t>să se poată </a:t>
            </a:r>
            <a:r>
              <a:rPr lang="es-ES_tradnl" sz="2900" dirty="0" err="1"/>
              <a:t>desfășura</a:t>
            </a:r>
            <a:r>
              <a:rPr lang="es-ES_tradnl" sz="2900" dirty="0"/>
              <a:t> </a:t>
            </a:r>
            <a:r>
              <a:rPr lang="es-ES_tradnl" sz="2900" b="1" dirty="0"/>
              <a:t>fără </a:t>
            </a:r>
            <a:r>
              <a:rPr lang="es-ES_tradnl" sz="2900" b="1" dirty="0" err="1"/>
              <a:t>contribuții</a:t>
            </a:r>
            <a:r>
              <a:rPr lang="es-ES_tradnl" sz="2900" b="1" dirty="0"/>
              <a:t> financiare</a:t>
            </a:r>
            <a:r>
              <a:rPr lang="es-ES_tradnl" sz="2900" dirty="0"/>
              <a:t> </a:t>
            </a:r>
            <a:r>
              <a:rPr lang="es-ES_tradnl" sz="2900" dirty="0" err="1"/>
              <a:t>din</a:t>
            </a:r>
            <a:r>
              <a:rPr lang="es-ES_tradnl" sz="2900" dirty="0"/>
              <a:t> partea </a:t>
            </a:r>
            <a:r>
              <a:rPr lang="es-ES_tradnl" sz="2900" dirty="0" err="1"/>
              <a:t>antepreșcolarilor</a:t>
            </a:r>
            <a:r>
              <a:rPr lang="es-ES_tradnl" sz="2900" dirty="0"/>
              <a:t>/</a:t>
            </a:r>
            <a:r>
              <a:rPr lang="es-ES_tradnl" sz="2900" dirty="0" err="1"/>
              <a:t>preșcolarilor</a:t>
            </a:r>
            <a:r>
              <a:rPr lang="es-ES_tradnl" sz="2900" dirty="0"/>
              <a:t>/</a:t>
            </a:r>
            <a:r>
              <a:rPr lang="es-ES_tradnl" sz="2900" dirty="0" err="1"/>
              <a:t>elevilor</a:t>
            </a:r>
            <a:r>
              <a:rPr lang="es-ES_tradnl" sz="2900" dirty="0"/>
              <a:t>, a </a:t>
            </a:r>
            <a:r>
              <a:rPr lang="es-ES_tradnl" sz="2900" dirty="0" err="1"/>
              <a:t>părinților</a:t>
            </a:r>
            <a:r>
              <a:rPr lang="es-ES_tradnl" sz="2900" dirty="0"/>
              <a:t>/</a:t>
            </a:r>
            <a:r>
              <a:rPr lang="es-ES_tradnl" sz="2900" dirty="0" err="1"/>
              <a:t>reprezentanților</a:t>
            </a:r>
            <a:r>
              <a:rPr lang="es-ES_tradnl" sz="2900" dirty="0"/>
              <a:t> </a:t>
            </a:r>
            <a:r>
              <a:rPr lang="es-ES_tradnl" sz="2900" dirty="0" err="1"/>
              <a:t>legali</a:t>
            </a:r>
            <a:r>
              <a:rPr lang="es-ES_tradnl" sz="2900" dirty="0"/>
              <a:t>, a </a:t>
            </a:r>
            <a:r>
              <a:rPr lang="es-ES_tradnl" sz="2900" dirty="0" err="1"/>
              <a:t>cadrelor</a:t>
            </a:r>
            <a:r>
              <a:rPr lang="es-ES_tradnl" sz="2900" dirty="0"/>
              <a:t> </a:t>
            </a:r>
            <a:r>
              <a:rPr lang="es-ES_tradnl" sz="2900" dirty="0" err="1"/>
              <a:t>didactice</a:t>
            </a:r>
            <a:r>
              <a:rPr lang="es-ES_tradnl" sz="2900" dirty="0"/>
              <a:t> și a </a:t>
            </a:r>
            <a:r>
              <a:rPr lang="es-ES_tradnl" sz="2900" dirty="0" err="1"/>
              <a:t>unităților</a:t>
            </a:r>
            <a:r>
              <a:rPr lang="es-ES_tradnl" sz="2900" dirty="0"/>
              <a:t> de </a:t>
            </a:r>
            <a:r>
              <a:rPr lang="es-ES_tradnl" sz="2900" dirty="0" err="1"/>
              <a:t>învățământ</a:t>
            </a:r>
            <a:r>
              <a:rPr lang="es-ES_tradnl" sz="2900" dirty="0"/>
              <a:t> </a:t>
            </a:r>
            <a:r>
              <a:rPr lang="es-ES_tradnl" sz="2900" dirty="0" err="1"/>
              <a:t>preuniversitar</a:t>
            </a:r>
            <a:r>
              <a:rPr lang="es-ES_tradnl" sz="2900" dirty="0"/>
              <a:t>;</a:t>
            </a:r>
            <a:endParaRPr lang="en-US" sz="29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s-ES_tradnl" sz="2900" b="1" dirty="0"/>
              <a:t>e) </a:t>
            </a:r>
            <a:r>
              <a:rPr lang="es-ES_tradnl" sz="2900" dirty="0" err="1"/>
              <a:t>echipa</a:t>
            </a:r>
            <a:r>
              <a:rPr lang="es-ES_tradnl" sz="2900" dirty="0"/>
              <a:t> de </a:t>
            </a:r>
            <a:r>
              <a:rPr lang="es-ES_tradnl" sz="2900" dirty="0" err="1"/>
              <a:t>coordonare</a:t>
            </a:r>
            <a:r>
              <a:rPr lang="es-ES_tradnl" sz="2900" dirty="0"/>
              <a:t> </a:t>
            </a:r>
            <a:r>
              <a:rPr lang="es-ES_tradnl" sz="2900" b="1" dirty="0" err="1"/>
              <a:t>centralizează</a:t>
            </a:r>
            <a:r>
              <a:rPr lang="es-ES_tradnl" sz="2900" b="1" dirty="0"/>
              <a:t> activităţile </a:t>
            </a:r>
            <a:r>
              <a:rPr lang="es-ES_tradnl" sz="2900" dirty="0" err="1"/>
              <a:t>educative</a:t>
            </a:r>
            <a:r>
              <a:rPr lang="es-ES_tradnl" sz="2900" dirty="0"/>
              <a:t> propuse de </a:t>
            </a:r>
            <a:r>
              <a:rPr lang="es-ES_tradnl" sz="2900" dirty="0" err="1"/>
              <a:t>cadrele</a:t>
            </a:r>
            <a:r>
              <a:rPr lang="es-ES_tradnl" sz="2900" dirty="0"/>
              <a:t> </a:t>
            </a:r>
            <a:r>
              <a:rPr lang="es-ES_tradnl" sz="2900" dirty="0" err="1"/>
              <a:t>didactice</a:t>
            </a:r>
            <a:r>
              <a:rPr lang="es-ES_tradnl" sz="2900" dirty="0"/>
              <a:t>, </a:t>
            </a:r>
            <a:r>
              <a:rPr lang="es-ES_tradnl" sz="2900" dirty="0" err="1"/>
              <a:t>elevii</a:t>
            </a:r>
            <a:r>
              <a:rPr lang="es-ES_tradnl" sz="2900" dirty="0"/>
              <a:t>, părinţii/</a:t>
            </a:r>
            <a:r>
              <a:rPr lang="es-ES_tradnl" sz="2900" dirty="0" err="1"/>
              <a:t>reprezentanții</a:t>
            </a:r>
            <a:r>
              <a:rPr lang="es-ES_tradnl" sz="2900" dirty="0"/>
              <a:t> </a:t>
            </a:r>
            <a:r>
              <a:rPr lang="es-ES_tradnl" sz="2900" dirty="0" err="1"/>
              <a:t>legali</a:t>
            </a:r>
            <a:r>
              <a:rPr lang="es-ES_tradnl" sz="2900" dirty="0"/>
              <a:t> sau </a:t>
            </a:r>
            <a:r>
              <a:rPr lang="es-ES_tradnl" sz="2900" dirty="0" err="1"/>
              <a:t>partenerii</a:t>
            </a:r>
            <a:r>
              <a:rPr lang="es-ES_tradnl" sz="2900" dirty="0"/>
              <a:t> </a:t>
            </a:r>
            <a:r>
              <a:rPr lang="es-ES_tradnl" sz="2900" dirty="0" err="1"/>
              <a:t>unităţilor</a:t>
            </a:r>
            <a:r>
              <a:rPr lang="es-ES_tradnl" sz="2900" dirty="0"/>
              <a:t> de </a:t>
            </a:r>
            <a:r>
              <a:rPr lang="es-ES_tradnl" sz="2900" dirty="0" err="1"/>
              <a:t>învăţământ</a:t>
            </a:r>
            <a:r>
              <a:rPr lang="es-ES_tradnl" sz="2900" dirty="0"/>
              <a:t> şi </a:t>
            </a:r>
            <a:r>
              <a:rPr lang="es-ES_tradnl" sz="2900" dirty="0" err="1"/>
              <a:t>elaborează</a:t>
            </a:r>
            <a:r>
              <a:rPr lang="es-ES_tradnl" sz="2900" dirty="0"/>
              <a:t> </a:t>
            </a:r>
            <a:r>
              <a:rPr lang="es-ES_tradnl" sz="2900" b="1" dirty="0"/>
              <a:t>oferta de activităţi </a:t>
            </a:r>
            <a:r>
              <a:rPr lang="es-ES_tradnl" sz="2900" dirty="0"/>
              <a:t>a programului „</a:t>
            </a:r>
            <a:r>
              <a:rPr lang="es-ES_tradnl" sz="2900" dirty="0" err="1"/>
              <a:t>Săptămâna</a:t>
            </a:r>
            <a:r>
              <a:rPr lang="es-ES_tradnl" sz="2900" dirty="0"/>
              <a:t> verde”.</a:t>
            </a:r>
            <a:endParaRPr lang="en-US" sz="29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7124"/>
            <a:ext cx="8229600" cy="1143000"/>
          </a:xfrm>
        </p:spPr>
        <p:txBody>
          <a:bodyPr/>
          <a:lstStyle/>
          <a:p>
            <a:r>
              <a:rPr lang="es-ES_tradnl" dirty="0" err="1">
                <a:effectLst/>
              </a:rPr>
              <a:t>Alcătuirea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ofertei</a:t>
            </a:r>
            <a:r>
              <a:rPr lang="es-ES_tradnl" dirty="0">
                <a:effectLst/>
              </a:rPr>
              <a:t> </a:t>
            </a:r>
            <a:r>
              <a:rPr lang="es-ES_tradnl" dirty="0" smtClean="0">
                <a:effectLst/>
              </a:rPr>
              <a:t>programului</a:t>
            </a:r>
            <a:r>
              <a:rPr lang="ro-RO" dirty="0" smtClean="0">
                <a:effectLst/>
              </a:rPr>
              <a:t>:</a:t>
            </a:r>
            <a:r>
              <a:rPr lang="es-ES_tradnl" dirty="0" smtClean="0">
                <a:effectLst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71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 err="1" smtClean="0"/>
              <a:t>educatorul</a:t>
            </a:r>
            <a:r>
              <a:rPr lang="es-ES_tradnl" dirty="0" smtClean="0"/>
              <a:t>/</a:t>
            </a:r>
            <a:r>
              <a:rPr lang="es-ES_tradnl" dirty="0" err="1" smtClean="0"/>
              <a:t>învăţătorul</a:t>
            </a:r>
            <a:r>
              <a:rPr lang="es-ES_tradnl" dirty="0" smtClean="0"/>
              <a:t>/</a:t>
            </a:r>
            <a:r>
              <a:rPr lang="es-ES_tradnl" dirty="0" err="1" smtClean="0"/>
              <a:t>dirigintele</a:t>
            </a:r>
            <a:r>
              <a:rPr lang="ro-RO" dirty="0" smtClean="0"/>
              <a:t> </a:t>
            </a:r>
            <a:r>
              <a:rPr lang="es-ES_tradnl" b="1" dirty="0" err="1" smtClean="0"/>
              <a:t>prezintă</a:t>
            </a:r>
            <a:r>
              <a:rPr lang="ro-RO" dirty="0" smtClean="0"/>
              <a:t> </a:t>
            </a:r>
            <a:r>
              <a:rPr lang="es-ES_tradnl" dirty="0" err="1" smtClean="0"/>
              <a:t>antepreșcolarilor</a:t>
            </a:r>
            <a:r>
              <a:rPr lang="es-ES_tradnl" dirty="0" smtClean="0"/>
              <a:t>/</a:t>
            </a:r>
            <a:r>
              <a:rPr lang="es-ES_tradnl" dirty="0" err="1" smtClean="0"/>
              <a:t>preşcolarilor</a:t>
            </a:r>
            <a:r>
              <a:rPr lang="es-ES_tradnl" dirty="0" smtClean="0"/>
              <a:t>/</a:t>
            </a:r>
            <a:r>
              <a:rPr lang="es-ES_tradnl" dirty="0" err="1" smtClean="0"/>
              <a:t>elevilor</a:t>
            </a:r>
            <a:r>
              <a:rPr lang="ro-RO" dirty="0" smtClean="0"/>
              <a:t> </a:t>
            </a:r>
            <a:r>
              <a:rPr lang="es-ES_tradnl" dirty="0" smtClean="0"/>
              <a:t>şi </a:t>
            </a:r>
            <a:r>
              <a:rPr lang="es-ES_tradnl" dirty="0" err="1"/>
              <a:t>părinţilor</a:t>
            </a:r>
            <a:r>
              <a:rPr lang="es-ES_tradnl" dirty="0"/>
              <a:t>/</a:t>
            </a:r>
            <a:r>
              <a:rPr lang="es-ES_tradnl" dirty="0" err="1"/>
              <a:t>reprezentaților</a:t>
            </a:r>
            <a:r>
              <a:rPr lang="es-ES_tradnl" dirty="0"/>
              <a:t> </a:t>
            </a:r>
            <a:r>
              <a:rPr lang="es-ES_tradnl" dirty="0" err="1"/>
              <a:t>legali</a:t>
            </a:r>
            <a:r>
              <a:rPr lang="es-ES_tradnl" dirty="0"/>
              <a:t> ai acestora </a:t>
            </a:r>
            <a:r>
              <a:rPr lang="es-ES_tradnl" b="1" dirty="0"/>
              <a:t>oferta de activităţi </a:t>
            </a:r>
            <a:r>
              <a:rPr lang="es-ES_tradnl" dirty="0"/>
              <a:t>a programului „</a:t>
            </a:r>
            <a:r>
              <a:rPr lang="es-ES_tradnl" dirty="0" err="1"/>
              <a:t>Săptămâna</a:t>
            </a:r>
            <a:r>
              <a:rPr lang="es-ES_tradnl" dirty="0"/>
              <a:t> verde” </a:t>
            </a:r>
            <a:r>
              <a:rPr lang="es-ES_tradnl" dirty="0" err="1"/>
              <a:t>elaborată</a:t>
            </a:r>
            <a:r>
              <a:rPr lang="es-ES_tradnl" dirty="0"/>
              <a:t> la </a:t>
            </a:r>
            <a:r>
              <a:rPr lang="es-ES_tradnl" dirty="0" err="1"/>
              <a:t>nivelul</a:t>
            </a:r>
            <a:r>
              <a:rPr lang="es-ES_tradnl" dirty="0"/>
              <a:t> </a:t>
            </a:r>
            <a:r>
              <a:rPr lang="es-ES_tradnl" dirty="0" err="1"/>
              <a:t>unității</a:t>
            </a:r>
            <a:r>
              <a:rPr lang="es-ES_tradnl" dirty="0"/>
              <a:t> </a:t>
            </a:r>
            <a:r>
              <a:rPr lang="es-ES_tradnl" dirty="0" smtClean="0"/>
              <a:t>de</a:t>
            </a:r>
            <a:r>
              <a:rPr lang="ro-RO" dirty="0"/>
              <a:t> </a:t>
            </a:r>
            <a:r>
              <a:rPr lang="es-ES_tradnl" dirty="0" err="1" smtClean="0"/>
              <a:t>învățământ</a:t>
            </a:r>
            <a:r>
              <a:rPr lang="es-ES_tradnl" dirty="0" smtClean="0"/>
              <a:t> </a:t>
            </a:r>
            <a:r>
              <a:rPr lang="es-ES_tradnl" dirty="0"/>
              <a:t>şi </a:t>
            </a:r>
            <a:r>
              <a:rPr lang="es-ES_tradnl" b="1" dirty="0" err="1"/>
              <a:t>centralizează</a:t>
            </a:r>
            <a:r>
              <a:rPr lang="es-ES_tradnl" dirty="0"/>
              <a:t> </a:t>
            </a:r>
            <a:r>
              <a:rPr lang="es-ES_tradnl" dirty="0" err="1"/>
              <a:t>înscrierile</a:t>
            </a:r>
            <a:r>
              <a:rPr lang="es-ES_tradnl" dirty="0"/>
              <a:t> </a:t>
            </a:r>
            <a:r>
              <a:rPr lang="es-ES_tradnl" dirty="0" err="1" smtClean="0"/>
              <a:t>individuale</a:t>
            </a:r>
            <a:endParaRPr lang="ro-RO" dirty="0" smtClean="0"/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 err="1"/>
              <a:t>anumite</a:t>
            </a:r>
            <a:r>
              <a:rPr lang="es-ES_tradnl" dirty="0"/>
              <a:t> </a:t>
            </a:r>
            <a:r>
              <a:rPr lang="es-ES_tradnl" dirty="0" err="1"/>
              <a:t>activități</a:t>
            </a:r>
            <a:r>
              <a:rPr lang="es-ES_tradnl" dirty="0"/>
              <a:t> </a:t>
            </a:r>
            <a:r>
              <a:rPr lang="es-ES_tradnl" b="1" dirty="0" err="1"/>
              <a:t>pot</a:t>
            </a:r>
            <a:r>
              <a:rPr lang="es-ES_tradnl" b="1" dirty="0"/>
              <a:t> fi deschise către participare </a:t>
            </a:r>
            <a:r>
              <a:rPr lang="es-ES_tradnl" dirty="0"/>
              <a:t>și </a:t>
            </a:r>
            <a:r>
              <a:rPr lang="es-ES_tradnl" dirty="0" err="1"/>
              <a:t>părinților</a:t>
            </a:r>
            <a:r>
              <a:rPr lang="es-ES_tradnl" dirty="0"/>
              <a:t>/</a:t>
            </a:r>
            <a:r>
              <a:rPr lang="es-ES_tradnl" dirty="0" err="1"/>
              <a:t>reprezentanților</a:t>
            </a:r>
            <a:r>
              <a:rPr lang="es-ES_tradnl" dirty="0"/>
              <a:t> </a:t>
            </a:r>
            <a:r>
              <a:rPr lang="es-ES_tradnl" dirty="0" err="1"/>
              <a:t>legali</a:t>
            </a:r>
            <a:r>
              <a:rPr lang="es-ES_tradnl" dirty="0"/>
              <a:t> ai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, precum și </a:t>
            </a:r>
            <a:r>
              <a:rPr lang="es-ES_tradnl" dirty="0" err="1"/>
              <a:t>membrilor</a:t>
            </a:r>
            <a:r>
              <a:rPr lang="es-ES_tradnl" dirty="0"/>
              <a:t> </a:t>
            </a:r>
            <a:r>
              <a:rPr lang="es-ES_tradnl" dirty="0" err="1"/>
              <a:t>comunităților</a:t>
            </a:r>
            <a:r>
              <a:rPr lang="es-ES_tradnl" dirty="0"/>
              <a:t> </a:t>
            </a:r>
            <a:r>
              <a:rPr lang="es-ES_tradnl" dirty="0" err="1"/>
              <a:t>locale</a:t>
            </a:r>
            <a:r>
              <a:rPr lang="es-ES_tradnl" dirty="0"/>
              <a:t>, caz în </a:t>
            </a:r>
            <a:r>
              <a:rPr lang="es-ES_tradnl" dirty="0" err="1"/>
              <a:t>care</a:t>
            </a:r>
            <a:r>
              <a:rPr lang="es-ES_tradnl" dirty="0"/>
              <a:t> </a:t>
            </a:r>
            <a:r>
              <a:rPr lang="es-ES_tradnl" dirty="0" err="1"/>
              <a:t>unitatea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asigură o </a:t>
            </a:r>
            <a:r>
              <a:rPr lang="es-ES_tradnl" dirty="0" err="1"/>
              <a:t>modalitate</a:t>
            </a:r>
            <a:r>
              <a:rPr lang="es-ES_tradnl" dirty="0"/>
              <a:t> de </a:t>
            </a:r>
            <a:r>
              <a:rPr lang="es-ES_tradnl" dirty="0" err="1"/>
              <a:t>înscriere</a:t>
            </a:r>
            <a:r>
              <a:rPr lang="es-ES_tradnl" dirty="0"/>
              <a:t> a acestora</a:t>
            </a:r>
            <a:r>
              <a:rPr lang="es-ES_tradnl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3200" dirty="0" err="1">
                <a:effectLst/>
              </a:rPr>
              <a:t>Înscrierea</a:t>
            </a:r>
            <a:r>
              <a:rPr lang="es-ES_tradnl" sz="3200" dirty="0">
                <a:effectLst/>
              </a:rPr>
              <a:t> </a:t>
            </a:r>
            <a:r>
              <a:rPr lang="es-ES_tradnl" sz="3200" dirty="0" err="1">
                <a:effectLst/>
              </a:rPr>
              <a:t>antepreșcolarilor</a:t>
            </a:r>
            <a:r>
              <a:rPr lang="es-ES_tradnl" sz="3200" dirty="0" smtClean="0">
                <a:effectLst/>
              </a:rPr>
              <a:t>/</a:t>
            </a:r>
            <a:r>
              <a:rPr lang="ro-RO" sz="3200" dirty="0" smtClean="0">
                <a:effectLst/>
              </a:rPr>
              <a:t> </a:t>
            </a:r>
            <a:r>
              <a:rPr lang="es-ES_tradnl" sz="3200" dirty="0" err="1" smtClean="0">
                <a:effectLst/>
              </a:rPr>
              <a:t>preșcolarilor</a:t>
            </a:r>
            <a:r>
              <a:rPr lang="es-ES_tradnl" sz="3200" dirty="0" smtClean="0">
                <a:effectLst/>
              </a:rPr>
              <a:t>/</a:t>
            </a:r>
            <a:r>
              <a:rPr lang="es-ES_tradnl" sz="3200" dirty="0" err="1" smtClean="0">
                <a:effectLst/>
              </a:rPr>
              <a:t>elevilor</a:t>
            </a:r>
            <a:r>
              <a:rPr lang="es-ES_tradnl" sz="3200" dirty="0" smtClean="0">
                <a:effectLst/>
              </a:rPr>
              <a:t> </a:t>
            </a:r>
            <a:r>
              <a:rPr lang="es-ES_tradnl" sz="3200" dirty="0">
                <a:effectLst/>
              </a:rPr>
              <a:t>la activităţi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0532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21176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smtClean="0"/>
              <a:t>Este un program </a:t>
            </a:r>
            <a:r>
              <a:rPr lang="en-US" dirty="0" err="1"/>
              <a:t>național</a:t>
            </a:r>
            <a:r>
              <a:rPr lang="en-US" dirty="0"/>
              <a:t>, în acord cu </a:t>
            </a:r>
            <a:r>
              <a:rPr lang="en-US" dirty="0" err="1"/>
              <a:t>prevederile</a:t>
            </a:r>
            <a:r>
              <a:rPr lang="en-US" dirty="0"/>
              <a:t> </a:t>
            </a:r>
            <a:r>
              <a:rPr lang="en-US" dirty="0" err="1"/>
              <a:t>raportului</a:t>
            </a:r>
            <a:r>
              <a:rPr lang="en-US" dirty="0"/>
              <a:t> „</a:t>
            </a:r>
            <a:r>
              <a:rPr lang="en-US" dirty="0" err="1"/>
              <a:t>Educația</a:t>
            </a:r>
            <a:r>
              <a:rPr lang="en-US" dirty="0"/>
              <a:t> privind </a:t>
            </a:r>
            <a:r>
              <a:rPr lang="en-US" dirty="0" err="1"/>
              <a:t>schimbările</a:t>
            </a:r>
            <a:r>
              <a:rPr lang="en-US" dirty="0"/>
              <a:t> </a:t>
            </a:r>
            <a:r>
              <a:rPr lang="en-US" dirty="0" err="1" smtClean="0"/>
              <a:t>climatice</a:t>
            </a:r>
            <a:r>
              <a:rPr lang="en-US" dirty="0" smtClean="0"/>
              <a:t> </a:t>
            </a:r>
            <a:r>
              <a:rPr lang="en-US" dirty="0"/>
              <a:t>și </a:t>
            </a:r>
            <a:r>
              <a:rPr lang="en-US" dirty="0" err="1"/>
              <a:t>mediul</a:t>
            </a:r>
            <a:r>
              <a:rPr lang="en-US" dirty="0"/>
              <a:t> în </a:t>
            </a:r>
            <a:r>
              <a:rPr lang="en-US" dirty="0" err="1"/>
              <a:t>școli</a:t>
            </a:r>
            <a:r>
              <a:rPr lang="en-US" dirty="0"/>
              <a:t> </a:t>
            </a:r>
            <a:r>
              <a:rPr lang="en-US" dirty="0" err="1"/>
              <a:t>sustenabile</a:t>
            </a:r>
            <a:r>
              <a:rPr lang="en-US" dirty="0" smtClean="0"/>
              <a:t>”</a:t>
            </a:r>
            <a:r>
              <a:rPr lang="en-US" dirty="0"/>
              <a:t> 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n-US" dirty="0" err="1"/>
              <a:t>Unitățile</a:t>
            </a:r>
            <a:r>
              <a:rPr lang="en-US" dirty="0"/>
              <a:t> și </a:t>
            </a:r>
            <a:r>
              <a:rPr lang="en-US" dirty="0" err="1"/>
              <a:t>instituțiile</a:t>
            </a:r>
            <a:r>
              <a:rPr lang="en-US" dirty="0"/>
              <a:t> de </a:t>
            </a:r>
            <a:r>
              <a:rPr lang="en-US" dirty="0" err="1"/>
              <a:t>învățământ</a:t>
            </a:r>
            <a:r>
              <a:rPr lang="en-US" dirty="0"/>
              <a:t> </a:t>
            </a:r>
            <a:r>
              <a:rPr lang="en-US" dirty="0" err="1" smtClean="0"/>
              <a:t>beneficiază</a:t>
            </a:r>
            <a:r>
              <a:rPr lang="en-US" dirty="0" smtClean="0"/>
              <a:t> </a:t>
            </a:r>
            <a:r>
              <a:rPr lang="en-US" dirty="0"/>
              <a:t>și de sprijinul </a:t>
            </a:r>
            <a:r>
              <a:rPr lang="en-US" dirty="0" err="1"/>
              <a:t>Ministerului</a:t>
            </a:r>
            <a:r>
              <a:rPr lang="en-US" dirty="0"/>
              <a:t> </a:t>
            </a:r>
            <a:r>
              <a:rPr lang="en-US" dirty="0" err="1"/>
              <a:t>Educației</a:t>
            </a:r>
            <a:r>
              <a:rPr lang="en-US" dirty="0"/>
              <a:t> și </a:t>
            </a:r>
            <a:r>
              <a:rPr lang="en-US" dirty="0" err="1"/>
              <a:t>Ministerului</a:t>
            </a:r>
            <a:r>
              <a:rPr lang="en-US" dirty="0"/>
              <a:t> </a:t>
            </a:r>
            <a:r>
              <a:rPr lang="en-US" dirty="0" err="1"/>
              <a:t>Mediului</a:t>
            </a:r>
            <a:r>
              <a:rPr lang="en-US" dirty="0"/>
              <a:t>, </a:t>
            </a:r>
            <a:r>
              <a:rPr lang="en-US" dirty="0" err="1"/>
              <a:t>Apelor</a:t>
            </a:r>
            <a:r>
              <a:rPr lang="en-US" dirty="0"/>
              <a:t> și </a:t>
            </a:r>
            <a:r>
              <a:rPr lang="en-US" dirty="0" err="1"/>
              <a:t>Pădurilor</a:t>
            </a:r>
            <a:r>
              <a:rPr lang="en-US" dirty="0"/>
              <a:t>.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dirty="0" smtClean="0"/>
              <a:t>A</a:t>
            </a:r>
            <a:r>
              <a:rPr lang="en-US" dirty="0" smtClean="0"/>
              <a:t>re </a:t>
            </a:r>
            <a:r>
              <a:rPr lang="en-US" dirty="0"/>
              <a:t>o durată de 5 zile consecutive </a:t>
            </a:r>
            <a:r>
              <a:rPr lang="en-US" dirty="0" err="1"/>
              <a:t>lucrătoare</a:t>
            </a:r>
            <a:r>
              <a:rPr lang="en-US" dirty="0"/>
              <a:t> în timpul </a:t>
            </a:r>
            <a:r>
              <a:rPr lang="en-US" dirty="0" err="1"/>
              <a:t>anului</a:t>
            </a:r>
            <a:r>
              <a:rPr lang="en-US" dirty="0"/>
              <a:t> şcolar și se </a:t>
            </a:r>
            <a:r>
              <a:rPr lang="en-US" dirty="0" err="1"/>
              <a:t>desfășoară</a:t>
            </a:r>
            <a:r>
              <a:rPr lang="en-US" dirty="0"/>
              <a:t> în baza unei </a:t>
            </a:r>
            <a:r>
              <a:rPr lang="en-US" dirty="0" err="1"/>
              <a:t>planificări</a:t>
            </a:r>
            <a:r>
              <a:rPr lang="en-US" dirty="0"/>
              <a:t>, la decizia </a:t>
            </a:r>
            <a:r>
              <a:rPr lang="en-US" dirty="0" err="1"/>
              <a:t>fiecărei</a:t>
            </a:r>
            <a:r>
              <a:rPr lang="en-US" dirty="0"/>
              <a:t> </a:t>
            </a:r>
            <a:r>
              <a:rPr lang="en-US" dirty="0" err="1"/>
              <a:t>unităţi</a:t>
            </a:r>
            <a:r>
              <a:rPr lang="en-US" dirty="0"/>
              <a:t> de </a:t>
            </a:r>
            <a:r>
              <a:rPr lang="en-US" dirty="0" err="1" smtClean="0"/>
              <a:t>învăţământ</a:t>
            </a:r>
            <a:endParaRPr lang="en-US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dirty="0" smtClean="0"/>
              <a:t>N</a:t>
            </a:r>
            <a:r>
              <a:rPr lang="es-ES_tradnl" dirty="0" smtClean="0"/>
              <a:t>u </a:t>
            </a:r>
            <a:r>
              <a:rPr lang="es-ES_tradnl" dirty="0"/>
              <a:t>se </a:t>
            </a:r>
            <a:r>
              <a:rPr lang="es-ES_tradnl" dirty="0" err="1"/>
              <a:t>derulează</a:t>
            </a:r>
            <a:r>
              <a:rPr lang="es-ES_tradnl" dirty="0"/>
              <a:t> </a:t>
            </a:r>
            <a:r>
              <a:rPr lang="es-ES_tradnl" dirty="0" err="1"/>
              <a:t>simultan</a:t>
            </a:r>
            <a:r>
              <a:rPr lang="es-ES_tradnl" dirty="0"/>
              <a:t> </a:t>
            </a:r>
            <a:r>
              <a:rPr lang="es-ES_tradnl" dirty="0" err="1"/>
              <a:t>cu</a:t>
            </a:r>
            <a:r>
              <a:rPr lang="es-ES_tradnl" dirty="0"/>
              <a:t> </a:t>
            </a:r>
            <a:r>
              <a:rPr lang="es-ES_tradnl" dirty="0" err="1"/>
              <a:t>Programul</a:t>
            </a:r>
            <a:r>
              <a:rPr lang="es-ES_tradnl" dirty="0"/>
              <a:t> </a:t>
            </a:r>
            <a:r>
              <a:rPr lang="es-ES_tradnl" dirty="0" err="1"/>
              <a:t>național</a:t>
            </a:r>
            <a:r>
              <a:rPr lang="es-ES_tradnl" dirty="0"/>
              <a:t> „</a:t>
            </a:r>
            <a:r>
              <a:rPr lang="es-ES_tradnl" dirty="0" err="1"/>
              <a:t>Școala</a:t>
            </a:r>
            <a:r>
              <a:rPr lang="es-ES_tradnl" dirty="0"/>
              <a:t> altfel”.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>
                <a:effectLst/>
              </a:rPr>
              <a:t>P</a:t>
            </a:r>
            <a:r>
              <a:rPr lang="es-ES_tradnl" dirty="0" err="1" smtClean="0">
                <a:effectLst/>
              </a:rPr>
              <a:t>rogramul</a:t>
            </a:r>
            <a:r>
              <a:rPr lang="es-ES_tradnl" dirty="0" smtClean="0">
                <a:effectLst/>
              </a:rPr>
              <a:t> </a:t>
            </a:r>
            <a:r>
              <a:rPr lang="es-ES_tradnl" dirty="0">
                <a:effectLst/>
              </a:rPr>
              <a:t>„</a:t>
            </a:r>
            <a:r>
              <a:rPr lang="es-ES_tradnl" dirty="0" err="1">
                <a:solidFill>
                  <a:srgbClr val="00B050"/>
                </a:solidFill>
                <a:effectLst/>
              </a:rPr>
              <a:t>Săptămâna</a:t>
            </a:r>
            <a:r>
              <a:rPr lang="es-ES_tradnl" dirty="0">
                <a:solidFill>
                  <a:srgbClr val="00B050"/>
                </a:solidFill>
                <a:effectLst/>
              </a:rPr>
              <a:t> verde</a:t>
            </a:r>
            <a:r>
              <a:rPr lang="es-ES_tradnl" dirty="0">
                <a:effectLst/>
              </a:rPr>
              <a:t>”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41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 smtClean="0"/>
              <a:t>Activităţile</a:t>
            </a:r>
            <a:r>
              <a:rPr lang="ro-RO" dirty="0" smtClean="0"/>
              <a:t> </a:t>
            </a:r>
            <a:r>
              <a:rPr lang="es-ES_tradnl" dirty="0" err="1" smtClean="0"/>
              <a:t>din</a:t>
            </a:r>
            <a:r>
              <a:rPr lang="ro-RO" dirty="0" smtClean="0"/>
              <a:t> </a:t>
            </a:r>
            <a:r>
              <a:rPr lang="es-ES_tradnl" dirty="0" err="1" smtClean="0"/>
              <a:t>programul</a:t>
            </a:r>
            <a:r>
              <a:rPr lang="ro-RO" dirty="0" smtClean="0"/>
              <a:t> </a:t>
            </a:r>
            <a:r>
              <a:rPr lang="es-ES_tradnl" dirty="0" smtClean="0"/>
              <a:t>„</a:t>
            </a:r>
            <a:r>
              <a:rPr lang="es-ES_tradnl" dirty="0" err="1" smtClean="0"/>
              <a:t>Săptămâna</a:t>
            </a:r>
            <a:r>
              <a:rPr lang="ro-RO" dirty="0"/>
              <a:t> </a:t>
            </a:r>
            <a:r>
              <a:rPr lang="es-ES_tradnl" dirty="0" smtClean="0"/>
              <a:t>verde” la</a:t>
            </a:r>
            <a:r>
              <a:rPr lang="ro-RO" dirty="0" smtClean="0"/>
              <a:t> </a:t>
            </a:r>
            <a:r>
              <a:rPr lang="es-ES_tradnl" dirty="0" err="1" smtClean="0"/>
              <a:t>care</a:t>
            </a:r>
            <a:r>
              <a:rPr lang="es-ES_tradnl" dirty="0"/>
              <a:t>	sunt	</a:t>
            </a:r>
            <a:r>
              <a:rPr lang="es-ES_tradnl" dirty="0" err="1"/>
              <a:t>înscriși</a:t>
            </a:r>
            <a:r>
              <a:rPr lang="es-ES_tradnl" dirty="0"/>
              <a:t> </a:t>
            </a:r>
            <a:r>
              <a:rPr lang="es-ES_tradnl" dirty="0" err="1"/>
              <a:t>antepreșcolarii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preșcolarii</a:t>
            </a:r>
            <a:r>
              <a:rPr lang="es-ES_tradnl" dirty="0" smtClean="0"/>
              <a:t>/</a:t>
            </a:r>
            <a:r>
              <a:rPr lang="es-ES_tradnl" dirty="0" err="1" smtClean="0"/>
              <a:t>elevii</a:t>
            </a:r>
            <a:r>
              <a:rPr lang="es-ES_tradnl" dirty="0" smtClean="0"/>
              <a:t> </a:t>
            </a:r>
            <a:r>
              <a:rPr lang="es-ES_tradnl" dirty="0"/>
              <a:t>trebuie </a:t>
            </a:r>
            <a:r>
              <a:rPr lang="es-ES_tradnl" b="1" dirty="0"/>
              <a:t>să </a:t>
            </a:r>
            <a:r>
              <a:rPr lang="es-ES_tradnl" b="1" dirty="0" err="1"/>
              <a:t>însumeze</a:t>
            </a:r>
            <a:r>
              <a:rPr lang="es-ES_tradnl" b="1" dirty="0"/>
              <a:t> cel puţin numărul de ore </a:t>
            </a:r>
            <a:r>
              <a:rPr lang="es-ES_tradnl" dirty="0"/>
              <a:t>la </a:t>
            </a:r>
            <a:r>
              <a:rPr lang="es-ES_tradnl" dirty="0" err="1"/>
              <a:t>care</a:t>
            </a:r>
            <a:r>
              <a:rPr lang="es-ES_tradnl" dirty="0"/>
              <a:t> aceştia ar fi participat într-o </a:t>
            </a:r>
            <a:r>
              <a:rPr lang="es-ES_tradnl" dirty="0" err="1"/>
              <a:t>săptămână</a:t>
            </a:r>
            <a:r>
              <a:rPr lang="es-ES_tradnl" dirty="0"/>
              <a:t> </a:t>
            </a:r>
            <a:r>
              <a:rPr lang="es-ES_tradnl" dirty="0" err="1" smtClean="0"/>
              <a:t>obişnuită</a:t>
            </a:r>
            <a:r>
              <a:rPr lang="es-ES_tradnl" dirty="0" smtClean="0"/>
              <a:t> </a:t>
            </a:r>
            <a:r>
              <a:rPr lang="es-ES_tradnl" dirty="0"/>
              <a:t>de </a:t>
            </a:r>
            <a:r>
              <a:rPr lang="es-ES_tradnl" dirty="0" err="1" smtClean="0"/>
              <a:t>şcoal</a:t>
            </a:r>
            <a:r>
              <a:rPr lang="ro-RO" dirty="0" smtClean="0"/>
              <a:t>ă</a:t>
            </a:r>
          </a:p>
          <a:p>
            <a:r>
              <a:rPr lang="es-ES_tradnl" dirty="0" err="1"/>
              <a:t>antepreșcolarii</a:t>
            </a:r>
            <a:r>
              <a:rPr lang="es-ES_tradnl" dirty="0"/>
              <a:t>/</a:t>
            </a:r>
            <a:r>
              <a:rPr lang="es-ES_tradnl" dirty="0" err="1"/>
              <a:t>preșcolarii</a:t>
            </a:r>
            <a:r>
              <a:rPr lang="es-ES_tradnl" dirty="0"/>
              <a:t>/</a:t>
            </a:r>
            <a:r>
              <a:rPr lang="es-ES_tradnl" dirty="0" err="1"/>
              <a:t>elevii</a:t>
            </a:r>
            <a:r>
              <a:rPr lang="es-ES_tradnl" dirty="0"/>
              <a:t> </a:t>
            </a:r>
            <a:r>
              <a:rPr lang="es-ES_tradnl" dirty="0" err="1"/>
              <a:t>pot</a:t>
            </a:r>
            <a:r>
              <a:rPr lang="es-ES_tradnl" dirty="0"/>
              <a:t> participa la </a:t>
            </a:r>
            <a:r>
              <a:rPr lang="es-ES_tradnl" dirty="0" err="1"/>
              <a:t>activități</a:t>
            </a:r>
            <a:r>
              <a:rPr lang="es-ES_tradnl" dirty="0"/>
              <a:t> </a:t>
            </a:r>
            <a:r>
              <a:rPr lang="es-ES_tradnl" b="1" dirty="0"/>
              <a:t>atât </a:t>
            </a:r>
            <a:r>
              <a:rPr lang="es-ES_tradnl" b="1" dirty="0" err="1"/>
              <a:t>cu</a:t>
            </a:r>
            <a:r>
              <a:rPr lang="es-ES_tradnl" b="1" dirty="0"/>
              <a:t> cei </a:t>
            </a:r>
            <a:r>
              <a:rPr lang="es-ES_tradnl" b="1" dirty="0" err="1"/>
              <a:t>din</a:t>
            </a:r>
            <a:r>
              <a:rPr lang="es-ES_tradnl" b="1" dirty="0"/>
              <a:t> grupa/clasa lor, cât și în </a:t>
            </a:r>
            <a:r>
              <a:rPr lang="es-ES_tradnl" b="1" dirty="0" err="1"/>
              <a:t>grupe</a:t>
            </a:r>
            <a:r>
              <a:rPr lang="es-ES_tradnl" b="1" dirty="0"/>
              <a:t> </a:t>
            </a:r>
            <a:r>
              <a:rPr lang="es-ES_tradnl" b="1" dirty="0" err="1"/>
              <a:t>combinate</a:t>
            </a:r>
            <a:r>
              <a:rPr lang="es-ES_tradnl" b="1" dirty="0"/>
              <a:t> </a:t>
            </a:r>
            <a:r>
              <a:rPr lang="es-ES_tradnl" dirty="0" err="1"/>
              <a:t>cu</a:t>
            </a:r>
            <a:r>
              <a:rPr lang="es-ES_tradnl" dirty="0"/>
              <a:t> </a:t>
            </a:r>
            <a:r>
              <a:rPr lang="es-ES_tradnl" dirty="0" err="1"/>
              <a:t>antepreșcolari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</a:t>
            </a:r>
            <a:r>
              <a:rPr lang="es-ES_tradnl" dirty="0" smtClean="0"/>
              <a:t>/</a:t>
            </a:r>
            <a:r>
              <a:rPr lang="es-ES_tradnl" dirty="0" err="1" smtClean="0"/>
              <a:t>elevi</a:t>
            </a:r>
            <a:r>
              <a:rPr lang="es-ES_tradnl" dirty="0" smtClean="0"/>
              <a:t> </a:t>
            </a:r>
            <a:r>
              <a:rPr lang="es-ES_tradnl" dirty="0" err="1"/>
              <a:t>din</a:t>
            </a:r>
            <a:r>
              <a:rPr lang="es-ES_tradnl" dirty="0"/>
              <a:t> alte </a:t>
            </a:r>
            <a:r>
              <a:rPr lang="es-ES_tradnl" dirty="0" err="1"/>
              <a:t>grupe</a:t>
            </a:r>
            <a:r>
              <a:rPr lang="es-ES_tradnl" dirty="0"/>
              <a:t>/clase.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400" dirty="0" err="1">
                <a:effectLst/>
              </a:rPr>
              <a:t>Înscrierea</a:t>
            </a:r>
            <a:r>
              <a:rPr lang="es-ES_tradnl" sz="4400" dirty="0">
                <a:effectLst/>
              </a:rPr>
              <a:t> </a:t>
            </a:r>
            <a:r>
              <a:rPr lang="es-ES_tradnl" sz="4400" dirty="0" err="1">
                <a:effectLst/>
              </a:rPr>
              <a:t>antepreșcolarilor</a:t>
            </a:r>
            <a:r>
              <a:rPr lang="es-ES_tradnl" sz="4400" dirty="0">
                <a:effectLst/>
              </a:rPr>
              <a:t>/</a:t>
            </a:r>
            <a:r>
              <a:rPr lang="ro-RO" sz="4400" dirty="0">
                <a:effectLst/>
              </a:rPr>
              <a:t> </a:t>
            </a:r>
            <a:r>
              <a:rPr lang="es-ES_tradnl" sz="4400" dirty="0" err="1">
                <a:effectLst/>
              </a:rPr>
              <a:t>preșcolarilor</a:t>
            </a:r>
            <a:r>
              <a:rPr lang="es-ES_tradnl" sz="4400" dirty="0">
                <a:effectLst/>
              </a:rPr>
              <a:t>/</a:t>
            </a:r>
            <a:r>
              <a:rPr lang="es-ES_tradnl" sz="4400" dirty="0" err="1">
                <a:effectLst/>
              </a:rPr>
              <a:t>elevilor</a:t>
            </a:r>
            <a:r>
              <a:rPr lang="es-ES_tradnl" sz="4400" dirty="0">
                <a:effectLst/>
              </a:rPr>
              <a:t> la activităţi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90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dirty="0" smtClean="0"/>
              <a:t>este </a:t>
            </a:r>
            <a:r>
              <a:rPr lang="es-ES_tradnl" b="1" dirty="0" err="1"/>
              <a:t>elaborat</a:t>
            </a:r>
            <a:r>
              <a:rPr lang="es-ES_tradnl" dirty="0"/>
              <a:t> de către </a:t>
            </a:r>
            <a:r>
              <a:rPr lang="es-ES_tradnl" dirty="0" err="1"/>
              <a:t>echipa</a:t>
            </a:r>
            <a:r>
              <a:rPr lang="es-ES_tradnl" dirty="0"/>
              <a:t> de </a:t>
            </a:r>
            <a:r>
              <a:rPr lang="es-ES_tradnl" dirty="0" err="1"/>
              <a:t>coordonare</a:t>
            </a:r>
            <a:r>
              <a:rPr lang="es-ES_tradnl" dirty="0"/>
              <a:t> şi </a:t>
            </a:r>
            <a:r>
              <a:rPr lang="es-ES_tradnl" b="1" dirty="0" err="1"/>
              <a:t>aprobat</a:t>
            </a:r>
            <a:r>
              <a:rPr lang="es-ES_tradnl" dirty="0"/>
              <a:t> prin decizia </a:t>
            </a:r>
            <a:r>
              <a:rPr lang="es-ES_tradnl" dirty="0" err="1"/>
              <a:t>consiliului</a:t>
            </a:r>
            <a:r>
              <a:rPr lang="es-ES_tradnl" dirty="0"/>
              <a:t> de </a:t>
            </a:r>
            <a:r>
              <a:rPr lang="es-ES_tradnl" dirty="0" err="1"/>
              <a:t>administraţie</a:t>
            </a:r>
            <a:r>
              <a:rPr lang="es-ES_tradnl" dirty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b="1" dirty="0" smtClean="0"/>
              <a:t>toate </a:t>
            </a:r>
            <a:r>
              <a:rPr lang="es-ES_tradnl" b="1" dirty="0" err="1" smtClean="0"/>
              <a:t>cadrele</a:t>
            </a:r>
            <a:r>
              <a:rPr lang="es-ES_tradnl" b="1" dirty="0" smtClean="0"/>
              <a:t> </a:t>
            </a:r>
            <a:r>
              <a:rPr lang="es-ES_tradnl" b="1" dirty="0" err="1"/>
              <a:t>didactice</a:t>
            </a:r>
            <a:r>
              <a:rPr lang="es-ES_tradnl" b="1" dirty="0"/>
              <a:t> </a:t>
            </a:r>
            <a:r>
              <a:rPr lang="es-ES_tradnl" dirty="0"/>
              <a:t>trebuie să participe şi să </a:t>
            </a:r>
            <a:r>
              <a:rPr lang="es-ES_tradnl" dirty="0" err="1"/>
              <a:t>sprijine</a:t>
            </a:r>
            <a:r>
              <a:rPr lang="es-ES_tradnl" dirty="0"/>
              <a:t> activităţile </a:t>
            </a:r>
            <a:r>
              <a:rPr lang="es-ES_tradnl" dirty="0" err="1"/>
              <a:t>derulate</a:t>
            </a:r>
            <a:r>
              <a:rPr lang="es-ES_tradnl" dirty="0"/>
              <a:t> în </a:t>
            </a:r>
            <a:r>
              <a:rPr lang="es-ES_tradnl" dirty="0" err="1"/>
              <a:t>unitatea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 smtClean="0"/>
              <a:t>Cu </a:t>
            </a:r>
            <a:r>
              <a:rPr lang="es-ES_tradnl" b="1" dirty="0"/>
              <a:t>cel puţin o </a:t>
            </a:r>
            <a:r>
              <a:rPr lang="es-ES_tradnl" b="1" dirty="0" err="1"/>
              <a:t>săptămână</a:t>
            </a:r>
            <a:r>
              <a:rPr lang="es-ES_tradnl" b="1" dirty="0"/>
              <a:t> înainte </a:t>
            </a:r>
            <a:r>
              <a:rPr lang="es-ES_tradnl" dirty="0"/>
              <a:t>de perioada pentru </a:t>
            </a:r>
            <a:r>
              <a:rPr lang="es-ES_tradnl" dirty="0" err="1"/>
              <a:t>care</a:t>
            </a:r>
            <a:r>
              <a:rPr lang="es-ES_tradnl" dirty="0"/>
              <a:t> s-a </a:t>
            </a:r>
            <a:r>
              <a:rPr lang="es-ES_tradnl" dirty="0" err="1"/>
              <a:t>planificat</a:t>
            </a:r>
            <a:r>
              <a:rPr lang="es-ES_tradnl" dirty="0"/>
              <a:t> </a:t>
            </a:r>
            <a:r>
              <a:rPr lang="es-ES_tradnl" dirty="0" err="1"/>
              <a:t>desfăşurarea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verde”, conducerea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</a:t>
            </a:r>
            <a:r>
              <a:rPr lang="es-ES_tradnl" b="1" dirty="0"/>
              <a:t>comunică </a:t>
            </a:r>
            <a:r>
              <a:rPr lang="es-ES_tradnl" b="1" dirty="0" err="1"/>
              <a:t>inspectoratului</a:t>
            </a:r>
            <a:r>
              <a:rPr lang="es-ES_tradnl" b="1" dirty="0"/>
              <a:t> şcolar </a:t>
            </a:r>
            <a:r>
              <a:rPr lang="es-ES_tradnl" b="1" dirty="0" err="1"/>
              <a:t>orarul</a:t>
            </a:r>
            <a:r>
              <a:rPr lang="es-ES_tradnl" b="1" dirty="0"/>
              <a:t> programului</a:t>
            </a:r>
            <a:r>
              <a:rPr lang="es-ES_tradnl" dirty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 err="1" smtClean="0"/>
              <a:t>Orarul</a:t>
            </a:r>
            <a:r>
              <a:rPr lang="es-ES_tradnl" dirty="0" smtClean="0"/>
              <a:t> </a:t>
            </a:r>
            <a:r>
              <a:rPr lang="es-ES_tradnl" dirty="0"/>
              <a:t>programului „</a:t>
            </a:r>
            <a:r>
              <a:rPr lang="es-ES_tradnl" dirty="0" err="1"/>
              <a:t>Săptămâna</a:t>
            </a:r>
            <a:r>
              <a:rPr lang="es-ES_tradnl" dirty="0"/>
              <a:t> verde” şi </a:t>
            </a:r>
            <a:r>
              <a:rPr lang="es-ES_tradnl" b="1" dirty="0" err="1"/>
              <a:t>repartizarea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 </a:t>
            </a:r>
            <a:r>
              <a:rPr lang="es-ES_tradnl" dirty="0" err="1"/>
              <a:t>elevilor</a:t>
            </a:r>
            <a:r>
              <a:rPr lang="es-ES_tradnl" dirty="0"/>
              <a:t> pe activităţi sunt </a:t>
            </a:r>
            <a:r>
              <a:rPr lang="es-ES_tradnl" b="1" dirty="0" err="1"/>
              <a:t>afişate</a:t>
            </a:r>
            <a:r>
              <a:rPr lang="es-ES_tradnl" dirty="0"/>
              <a:t> în </a:t>
            </a:r>
            <a:r>
              <a:rPr lang="es-ES_tradnl" dirty="0" err="1"/>
              <a:t>unitatea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şi </a:t>
            </a:r>
            <a:r>
              <a:rPr lang="es-ES_tradnl" b="1" dirty="0" err="1"/>
              <a:t>comunicate</a:t>
            </a:r>
            <a:r>
              <a:rPr lang="es-ES_tradnl" b="1" dirty="0"/>
              <a:t> </a:t>
            </a:r>
            <a:r>
              <a:rPr lang="es-ES_tradnl" b="1" dirty="0" err="1"/>
              <a:t>elevilor</a:t>
            </a:r>
            <a:r>
              <a:rPr lang="es-ES_tradnl" b="1" dirty="0"/>
              <a:t> şi </a:t>
            </a:r>
            <a:r>
              <a:rPr lang="es-ES_tradnl" b="1" dirty="0" err="1"/>
              <a:t>părinţilor</a:t>
            </a:r>
            <a:r>
              <a:rPr lang="es-ES_tradnl" b="1" dirty="0"/>
              <a:t>/</a:t>
            </a:r>
            <a:r>
              <a:rPr lang="es-ES_tradnl" b="1" dirty="0" err="1"/>
              <a:t>reprezentaților</a:t>
            </a:r>
            <a:r>
              <a:rPr lang="es-ES_tradnl" b="1" dirty="0"/>
              <a:t> </a:t>
            </a:r>
            <a:r>
              <a:rPr lang="es-ES_tradnl" b="1" dirty="0" err="1"/>
              <a:t>legali</a:t>
            </a:r>
            <a:r>
              <a:rPr lang="es-ES_tradnl" b="1" dirty="0"/>
              <a:t> </a:t>
            </a:r>
            <a:r>
              <a:rPr lang="es-ES_tradnl" b="1" dirty="0" err="1"/>
              <a:t>cu</a:t>
            </a:r>
            <a:r>
              <a:rPr lang="es-ES_tradnl" b="1" dirty="0"/>
              <a:t> cel puţin </a:t>
            </a:r>
            <a:r>
              <a:rPr lang="es-ES_tradnl" b="1" dirty="0" smtClean="0"/>
              <a:t>o</a:t>
            </a:r>
            <a:r>
              <a:rPr lang="ro-RO" b="1" dirty="0" smtClean="0"/>
              <a:t> </a:t>
            </a:r>
            <a:r>
              <a:rPr lang="es-ES_tradnl" b="1" dirty="0" err="1" smtClean="0"/>
              <a:t>săptămână</a:t>
            </a:r>
            <a:r>
              <a:rPr lang="es-ES_tradnl" b="1" dirty="0" smtClean="0"/>
              <a:t> </a:t>
            </a:r>
            <a:r>
              <a:rPr lang="es-ES_tradnl" b="1" dirty="0"/>
              <a:t>înainte de perioada </a:t>
            </a:r>
            <a:r>
              <a:rPr lang="es-ES_tradnl" b="1" dirty="0" smtClean="0"/>
              <a:t>pentru</a:t>
            </a:r>
            <a:r>
              <a:rPr lang="ro-RO" b="1" dirty="0" smtClean="0"/>
              <a:t> </a:t>
            </a:r>
            <a:r>
              <a:rPr lang="es-ES_tradnl" b="1" dirty="0" err="1" smtClean="0"/>
              <a:t>care</a:t>
            </a:r>
            <a:r>
              <a:rPr lang="es-ES_tradnl" b="1" dirty="0" smtClean="0"/>
              <a:t> </a:t>
            </a:r>
            <a:r>
              <a:rPr lang="es-ES_tradnl" b="1" dirty="0"/>
              <a:t>s-a </a:t>
            </a:r>
            <a:r>
              <a:rPr lang="es-ES_tradnl" b="1" dirty="0" err="1"/>
              <a:t>planificat</a:t>
            </a:r>
            <a:r>
              <a:rPr lang="es-ES_tradnl" b="1" dirty="0"/>
              <a:t> </a:t>
            </a:r>
            <a:r>
              <a:rPr lang="es-ES_tradnl" b="1" dirty="0" err="1"/>
              <a:t>desfășurarea</a:t>
            </a:r>
            <a:r>
              <a:rPr lang="es-ES_tradnl" b="1" dirty="0"/>
              <a:t> programului.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 smtClean="0"/>
              <a:t>Orarul</a:t>
            </a:r>
            <a:r>
              <a:rPr lang="ro-RO" dirty="0" smtClean="0"/>
              <a:t> </a:t>
            </a:r>
            <a:r>
              <a:rPr lang="es-ES_tradnl" dirty="0"/>
              <a:t>programului „</a:t>
            </a:r>
            <a:r>
              <a:rPr lang="es-ES_tradnl" dirty="0" err="1">
                <a:solidFill>
                  <a:srgbClr val="00B050"/>
                </a:solidFill>
              </a:rPr>
              <a:t>Săptămâna</a:t>
            </a:r>
            <a:r>
              <a:rPr lang="es-ES_tradnl" dirty="0"/>
              <a:t> </a:t>
            </a:r>
            <a:r>
              <a:rPr lang="es-ES_tradnl" dirty="0">
                <a:solidFill>
                  <a:srgbClr val="00B050"/>
                </a:solidFill>
              </a:rPr>
              <a:t>verde</a:t>
            </a:r>
            <a:r>
              <a:rPr lang="es-ES_tradnl" dirty="0"/>
              <a:t>”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58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109728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ro-RO" b="1" dirty="0" smtClean="0"/>
              <a:t>S</a:t>
            </a:r>
            <a:r>
              <a:rPr lang="es-ES_tradnl" b="1" dirty="0" smtClean="0"/>
              <a:t>e </a:t>
            </a:r>
            <a:r>
              <a:rPr lang="es-ES_tradnl" b="1" dirty="0"/>
              <a:t>va realiza prin două </a:t>
            </a:r>
            <a:r>
              <a:rPr lang="es-ES_tradnl" b="1" dirty="0" err="1"/>
              <a:t>modalităţi</a:t>
            </a:r>
            <a:r>
              <a:rPr lang="es-ES_tradnl" b="1" dirty="0"/>
              <a:t>:</a:t>
            </a:r>
            <a:endParaRPr lang="en-US" b="1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/>
              <a:t>a) </a:t>
            </a:r>
            <a:r>
              <a:rPr lang="es-ES_tradnl" dirty="0" err="1"/>
              <a:t>preșcolarii</a:t>
            </a:r>
            <a:r>
              <a:rPr lang="es-ES_tradnl" dirty="0"/>
              <a:t>/</a:t>
            </a:r>
            <a:r>
              <a:rPr lang="es-ES_tradnl" dirty="0" err="1"/>
              <a:t>elevii</a:t>
            </a:r>
            <a:r>
              <a:rPr lang="es-ES_tradnl" dirty="0"/>
              <a:t> îşi </a:t>
            </a:r>
            <a:r>
              <a:rPr lang="es-ES_tradnl" b="1" dirty="0" err="1"/>
              <a:t>autoevaluează</a:t>
            </a:r>
            <a:r>
              <a:rPr lang="es-ES_tradnl" dirty="0"/>
              <a:t> </a:t>
            </a:r>
            <a:r>
              <a:rPr lang="es-ES_tradnl" dirty="0" err="1"/>
              <a:t>implicarea</a:t>
            </a:r>
            <a:r>
              <a:rPr lang="es-ES_tradnl" dirty="0"/>
              <a:t> în activităţi şi </a:t>
            </a:r>
            <a:r>
              <a:rPr lang="es-ES_tradnl" dirty="0" err="1"/>
              <a:t>reflectează</a:t>
            </a:r>
            <a:r>
              <a:rPr lang="es-ES_tradnl" dirty="0"/>
              <a:t> </a:t>
            </a:r>
            <a:r>
              <a:rPr lang="es-ES_tradnl" dirty="0" smtClean="0"/>
              <a:t>asupra</a:t>
            </a:r>
            <a:r>
              <a:rPr lang="ro-RO" dirty="0"/>
              <a:t> </a:t>
            </a:r>
            <a:r>
              <a:rPr lang="es-ES_tradnl" dirty="0" err="1" smtClean="0"/>
              <a:t>învăţării</a:t>
            </a:r>
            <a:r>
              <a:rPr lang="es-ES_tradnl" dirty="0" smtClean="0"/>
              <a:t>/</a:t>
            </a:r>
            <a:r>
              <a:rPr lang="es-ES_tradnl" dirty="0" err="1" smtClean="0"/>
              <a:t>activității</a:t>
            </a:r>
            <a:r>
              <a:rPr lang="es-ES_tradnl" dirty="0"/>
              <a:t>, fie oral, prin discuții libere, </a:t>
            </a:r>
            <a:r>
              <a:rPr lang="es-ES_tradnl" dirty="0" err="1"/>
              <a:t>reflecţii</a:t>
            </a:r>
            <a:r>
              <a:rPr lang="es-ES_tradnl" dirty="0"/>
              <a:t> de grup, </a:t>
            </a:r>
            <a:r>
              <a:rPr lang="es-ES_tradnl" dirty="0" err="1"/>
              <a:t>focus</a:t>
            </a:r>
            <a:r>
              <a:rPr lang="es-ES_tradnl" dirty="0"/>
              <a:t> grup, fie în scris, prin </a:t>
            </a:r>
            <a:r>
              <a:rPr lang="es-ES_tradnl" dirty="0" err="1"/>
              <a:t>chestionare</a:t>
            </a:r>
            <a:r>
              <a:rPr lang="es-ES_tradnl" dirty="0"/>
              <a:t>, mesaje scrise, </a:t>
            </a:r>
            <a:r>
              <a:rPr lang="es-ES_tradnl" dirty="0" err="1"/>
              <a:t>ghidaţi</a:t>
            </a:r>
            <a:r>
              <a:rPr lang="es-ES_tradnl" dirty="0"/>
              <a:t> de </a:t>
            </a:r>
            <a:r>
              <a:rPr lang="es-ES_tradnl" dirty="0" err="1"/>
              <a:t>educatorul</a:t>
            </a:r>
            <a:r>
              <a:rPr lang="es-ES_tradnl" dirty="0"/>
              <a:t>/</a:t>
            </a:r>
            <a:r>
              <a:rPr lang="es-ES_tradnl" dirty="0" err="1"/>
              <a:t>învăţătorul</a:t>
            </a:r>
            <a:r>
              <a:rPr lang="es-ES_tradnl" dirty="0"/>
              <a:t>/</a:t>
            </a:r>
            <a:r>
              <a:rPr lang="es-ES_tradnl" dirty="0" err="1"/>
              <a:t>dirigintele</a:t>
            </a:r>
            <a:r>
              <a:rPr lang="es-ES_tradnl" dirty="0"/>
              <a:t> </a:t>
            </a:r>
            <a:r>
              <a:rPr lang="es-ES_tradnl" dirty="0" err="1"/>
              <a:t>clasei</a:t>
            </a:r>
            <a:r>
              <a:rPr lang="es-ES_tradnl" dirty="0"/>
              <a:t>;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/>
              <a:t>b) </a:t>
            </a:r>
            <a:r>
              <a:rPr lang="es-ES_tradnl" dirty="0" err="1"/>
              <a:t>cadrele</a:t>
            </a:r>
            <a:r>
              <a:rPr lang="es-ES_tradnl" dirty="0"/>
              <a:t> </a:t>
            </a:r>
            <a:r>
              <a:rPr lang="es-ES_tradnl" dirty="0" err="1"/>
              <a:t>didactice</a:t>
            </a:r>
            <a:r>
              <a:rPr lang="es-ES_tradnl" dirty="0"/>
              <a:t> </a:t>
            </a:r>
            <a:r>
              <a:rPr lang="es-ES_tradnl" b="1" dirty="0" err="1"/>
              <a:t>evaluează</a:t>
            </a:r>
            <a:r>
              <a:rPr lang="es-ES_tradnl" dirty="0"/>
              <a:t> </a:t>
            </a:r>
            <a:r>
              <a:rPr lang="es-ES_tradnl" b="1" dirty="0" err="1"/>
              <a:t>comportamentele</a:t>
            </a:r>
            <a:r>
              <a:rPr lang="es-ES_tradnl" dirty="0"/>
              <a:t> de </a:t>
            </a:r>
            <a:r>
              <a:rPr lang="es-ES_tradnl" dirty="0" err="1"/>
              <a:t>învăţare</a:t>
            </a:r>
            <a:r>
              <a:rPr lang="es-ES_tradnl" dirty="0"/>
              <a:t> </a:t>
            </a:r>
            <a:r>
              <a:rPr lang="es-ES_tradnl" dirty="0" err="1"/>
              <a:t>individuale</a:t>
            </a:r>
            <a:r>
              <a:rPr lang="es-ES_tradnl" dirty="0"/>
              <a:t> şi de grup, precum şi </a:t>
            </a:r>
            <a:r>
              <a:rPr lang="es-ES_tradnl" b="1" dirty="0" err="1"/>
              <a:t>schimbările</a:t>
            </a:r>
            <a:r>
              <a:rPr lang="es-ES_tradnl" b="1" dirty="0"/>
              <a:t> de </a:t>
            </a:r>
            <a:r>
              <a:rPr lang="es-ES_tradnl" b="1" dirty="0" err="1"/>
              <a:t>atitudini</a:t>
            </a:r>
            <a:r>
              <a:rPr lang="es-ES_tradnl" b="1" dirty="0"/>
              <a:t> </a:t>
            </a:r>
            <a:r>
              <a:rPr lang="es-ES_tradnl" dirty="0"/>
              <a:t>şi/sau </a:t>
            </a:r>
            <a:r>
              <a:rPr lang="es-ES_tradnl" dirty="0" err="1"/>
              <a:t>preocupări</a:t>
            </a:r>
            <a:r>
              <a:rPr lang="es-ES_tradnl" dirty="0"/>
              <a:t> ale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 față de natură, </a:t>
            </a:r>
            <a:r>
              <a:rPr lang="es-ES_tradnl" dirty="0" err="1"/>
              <a:t>schimbări</a:t>
            </a:r>
            <a:r>
              <a:rPr lang="es-ES_tradnl" dirty="0"/>
              <a:t> climatice, </a:t>
            </a:r>
            <a:r>
              <a:rPr lang="es-ES_tradnl" dirty="0" err="1"/>
              <a:t>explorarea</a:t>
            </a:r>
            <a:r>
              <a:rPr lang="es-ES_tradnl" dirty="0"/>
              <a:t> </a:t>
            </a:r>
            <a:r>
              <a:rPr lang="es-ES_tradnl" dirty="0" err="1"/>
              <a:t>resurselor</a:t>
            </a:r>
            <a:r>
              <a:rPr lang="es-ES_tradnl" dirty="0"/>
              <a:t> naturale, </a:t>
            </a:r>
            <a:r>
              <a:rPr lang="es-ES_tradnl" dirty="0" err="1"/>
              <a:t>investigarea</a:t>
            </a:r>
            <a:r>
              <a:rPr lang="es-ES_tradnl" dirty="0"/>
              <a:t> </a:t>
            </a:r>
            <a:r>
              <a:rPr lang="es-ES_tradnl" dirty="0" err="1"/>
              <a:t>mediului</a:t>
            </a:r>
            <a:r>
              <a:rPr lang="es-ES_tradnl" dirty="0"/>
              <a:t> </a:t>
            </a:r>
            <a:r>
              <a:rPr lang="es-ES_tradnl" dirty="0" err="1"/>
              <a:t>înconjurător</a:t>
            </a:r>
            <a:r>
              <a:rPr lang="es-ES_tradnl" dirty="0"/>
              <a:t>, </a:t>
            </a:r>
            <a:r>
              <a:rPr lang="es-ES_tradnl" dirty="0" err="1"/>
              <a:t>relaționare</a:t>
            </a:r>
            <a:r>
              <a:rPr lang="es-ES_tradnl" dirty="0"/>
              <a:t> </a:t>
            </a:r>
            <a:r>
              <a:rPr lang="es-ES_tradnl" dirty="0" err="1"/>
              <a:t>cu</a:t>
            </a:r>
            <a:r>
              <a:rPr lang="es-ES_tradnl" dirty="0"/>
              <a:t> </a:t>
            </a:r>
            <a:r>
              <a:rPr lang="es-ES_tradnl" dirty="0" err="1"/>
              <a:t>mediul</a:t>
            </a:r>
            <a:r>
              <a:rPr lang="es-ES_tradnl" dirty="0"/>
              <a:t> social și natural, </a:t>
            </a:r>
            <a:r>
              <a:rPr lang="es-ES_tradnl" dirty="0" err="1"/>
              <a:t>protejarea</a:t>
            </a:r>
            <a:r>
              <a:rPr lang="es-ES_tradnl" dirty="0"/>
              <a:t> </a:t>
            </a:r>
            <a:r>
              <a:rPr lang="es-ES_tradnl" dirty="0" err="1"/>
              <a:t>mediului</a:t>
            </a:r>
            <a:r>
              <a:rPr lang="es-ES_tradnl" dirty="0"/>
              <a:t> </a:t>
            </a:r>
            <a:r>
              <a:rPr lang="es-ES_tradnl" dirty="0" err="1"/>
              <a:t>înconjurător</a:t>
            </a:r>
            <a:r>
              <a:rPr lang="es-ES_tradnl" dirty="0"/>
              <a:t>, atât pe parcursul programului „</a:t>
            </a:r>
            <a:r>
              <a:rPr lang="es-ES_tradnl" dirty="0" err="1"/>
              <a:t>Săptămâna</a:t>
            </a:r>
            <a:r>
              <a:rPr lang="es-ES_tradnl" dirty="0"/>
              <a:t> verde”, cât şi după </a:t>
            </a:r>
            <a:r>
              <a:rPr lang="es-ES_tradnl" dirty="0" err="1"/>
              <a:t>încheierea</a:t>
            </a:r>
            <a:r>
              <a:rPr lang="es-ES_tradnl" dirty="0"/>
              <a:t> acestuia</a:t>
            </a:r>
            <a:r>
              <a:rPr lang="es-ES_tradnl" dirty="0" smtClean="0"/>
              <a:t>.</a:t>
            </a:r>
            <a:endParaRPr lang="ro-RO" dirty="0" smtClean="0"/>
          </a:p>
          <a:p>
            <a:pPr marL="109728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s-ES_tradnl" dirty="0" smtClean="0"/>
              <a:t>Modul</a:t>
            </a:r>
            <a:r>
              <a:rPr lang="ro-RO" dirty="0" smtClean="0"/>
              <a:t> </a:t>
            </a:r>
            <a:r>
              <a:rPr lang="es-ES_tradnl" dirty="0" smtClean="0"/>
              <a:t>de</a:t>
            </a:r>
            <a:r>
              <a:rPr lang="ro-RO" dirty="0" smtClean="0"/>
              <a:t> </a:t>
            </a:r>
            <a:r>
              <a:rPr lang="es-ES_tradnl" dirty="0" smtClean="0"/>
              <a:t>colectare</a:t>
            </a:r>
            <a:r>
              <a:rPr lang="ro-RO" dirty="0" smtClean="0"/>
              <a:t> </a:t>
            </a:r>
            <a:r>
              <a:rPr lang="es-ES_tradnl" dirty="0" smtClean="0"/>
              <a:t>şi</a:t>
            </a:r>
            <a:r>
              <a:rPr lang="ro-RO" dirty="0" smtClean="0"/>
              <a:t> </a:t>
            </a:r>
            <a:r>
              <a:rPr lang="es-ES_tradnl" dirty="0" smtClean="0"/>
              <a:t>centralizare</a:t>
            </a:r>
            <a:r>
              <a:rPr lang="ro-RO" dirty="0" smtClean="0"/>
              <a:t> </a:t>
            </a:r>
            <a:r>
              <a:rPr lang="es-ES_tradnl" dirty="0" smtClean="0"/>
              <a:t>a</a:t>
            </a:r>
            <a:r>
              <a:rPr lang="ro-RO" dirty="0" smtClean="0"/>
              <a:t> </a:t>
            </a:r>
            <a:r>
              <a:rPr lang="es-ES_tradnl" dirty="0" err="1" smtClean="0"/>
              <a:t>feedback</a:t>
            </a:r>
            <a:r>
              <a:rPr lang="es-ES_tradnl" dirty="0" smtClean="0"/>
              <a:t>-ului</a:t>
            </a:r>
            <a:r>
              <a:rPr lang="ro-RO" dirty="0" smtClean="0"/>
              <a:t> </a:t>
            </a:r>
            <a:r>
              <a:rPr lang="es-ES_tradnl" dirty="0" smtClean="0"/>
              <a:t>şi</a:t>
            </a:r>
            <a:r>
              <a:rPr lang="ro-RO" dirty="0" smtClean="0"/>
              <a:t> </a:t>
            </a:r>
            <a:r>
              <a:rPr lang="es-ES_tradnl" dirty="0" smtClean="0"/>
              <a:t>a</a:t>
            </a:r>
            <a:r>
              <a:rPr lang="ro-RO" dirty="0" smtClean="0"/>
              <a:t> </a:t>
            </a:r>
            <a:r>
              <a:rPr lang="es-ES_tradnl" dirty="0" err="1" smtClean="0"/>
              <a:t>reflecţiilor</a:t>
            </a:r>
            <a:r>
              <a:rPr lang="es-ES_tradnl" dirty="0" smtClean="0"/>
              <a:t> </a:t>
            </a:r>
            <a:r>
              <a:rPr lang="es-ES_tradnl" dirty="0" err="1"/>
              <a:t>antepreșcolarilor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preșcolarilor</a:t>
            </a:r>
            <a:r>
              <a:rPr lang="es-ES_tradnl" dirty="0" smtClean="0"/>
              <a:t>/</a:t>
            </a:r>
            <a:r>
              <a:rPr lang="es-ES_tradnl" dirty="0" err="1" smtClean="0"/>
              <a:t>elevilor</a:t>
            </a:r>
            <a:r>
              <a:rPr lang="es-ES_tradnl" dirty="0" smtClean="0"/>
              <a:t> </a:t>
            </a:r>
            <a:r>
              <a:rPr lang="es-ES_tradnl" b="1" dirty="0"/>
              <a:t>se stabilește de către </a:t>
            </a:r>
            <a:r>
              <a:rPr lang="es-ES_tradnl" b="1" dirty="0" err="1"/>
              <a:t>cadrele</a:t>
            </a:r>
            <a:r>
              <a:rPr lang="es-ES_tradnl" b="1" dirty="0"/>
              <a:t> </a:t>
            </a:r>
            <a:r>
              <a:rPr lang="es-ES_tradnl" b="1" dirty="0" err="1"/>
              <a:t>didactice</a:t>
            </a:r>
            <a:r>
              <a:rPr lang="es-ES_tradnl" b="1" dirty="0"/>
              <a:t> </a:t>
            </a:r>
            <a:r>
              <a:rPr lang="es-ES_tradnl" b="1" dirty="0" err="1"/>
              <a:t>din</a:t>
            </a:r>
            <a:r>
              <a:rPr lang="es-ES_tradnl" b="1" dirty="0"/>
              <a:t> </a:t>
            </a:r>
            <a:r>
              <a:rPr lang="es-ES_tradnl" b="1" dirty="0" err="1"/>
              <a:t>unitatea</a:t>
            </a:r>
            <a:r>
              <a:rPr lang="es-ES_tradnl" b="1" dirty="0"/>
              <a:t> de </a:t>
            </a:r>
            <a:r>
              <a:rPr lang="es-ES_tradnl" b="1" dirty="0" err="1"/>
              <a:t>învăţământ</a:t>
            </a:r>
            <a:r>
              <a:rPr lang="es-ES_tradnl" b="1" dirty="0"/>
              <a:t>.</a:t>
            </a:r>
            <a:endParaRPr lang="en-US" b="1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Evaluarea</a:t>
            </a:r>
            <a:r>
              <a:rPr lang="es-ES_tradnl" dirty="0">
                <a:effectLst/>
              </a:rPr>
              <a:t>/</a:t>
            </a:r>
            <a:r>
              <a:rPr lang="es-ES_tradnl" dirty="0" err="1">
                <a:effectLst/>
              </a:rPr>
              <a:t>Autoevaluarea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învăţării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2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b="1" dirty="0" err="1"/>
              <a:t>Directorul</a:t>
            </a:r>
            <a:r>
              <a:rPr lang="es-ES_tradnl" b="1" dirty="0"/>
              <a:t> </a:t>
            </a:r>
            <a:r>
              <a:rPr lang="es-ES_tradnl" b="1" dirty="0" err="1"/>
              <a:t>unităţii</a:t>
            </a:r>
            <a:r>
              <a:rPr lang="es-ES_tradnl" b="1" dirty="0"/>
              <a:t> de </a:t>
            </a:r>
            <a:r>
              <a:rPr lang="es-ES_tradnl" b="1" dirty="0" err="1"/>
              <a:t>învăţământ</a:t>
            </a:r>
            <a:r>
              <a:rPr lang="es-ES_tradnl" b="1" dirty="0"/>
              <a:t> în colaborare </a:t>
            </a:r>
            <a:r>
              <a:rPr lang="es-ES_tradnl" b="1" dirty="0" err="1"/>
              <a:t>cu</a:t>
            </a:r>
            <a:r>
              <a:rPr lang="es-ES_tradnl" b="1" dirty="0"/>
              <a:t> </a:t>
            </a:r>
            <a:r>
              <a:rPr lang="es-ES_tradnl" b="1" dirty="0" err="1"/>
              <a:t>echipa</a:t>
            </a:r>
            <a:r>
              <a:rPr lang="es-ES_tradnl" b="1" dirty="0"/>
              <a:t> </a:t>
            </a:r>
            <a:r>
              <a:rPr lang="es-ES_tradnl" b="1" dirty="0" err="1"/>
              <a:t>coordonatoare</a:t>
            </a:r>
            <a:r>
              <a:rPr lang="es-ES_tradnl" b="1" dirty="0"/>
              <a:t> </a:t>
            </a:r>
            <a:r>
              <a:rPr lang="es-ES_tradnl" b="1" dirty="0" err="1"/>
              <a:t>monitorizează</a:t>
            </a:r>
            <a:r>
              <a:rPr lang="es-ES_tradnl" b="1" dirty="0"/>
              <a:t> prezenţa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 şi a </a:t>
            </a:r>
            <a:r>
              <a:rPr lang="es-ES_tradnl" dirty="0" err="1"/>
              <a:t>cadrelor</a:t>
            </a:r>
            <a:r>
              <a:rPr lang="es-ES_tradnl" dirty="0"/>
              <a:t> </a:t>
            </a:r>
            <a:r>
              <a:rPr lang="es-ES_tradnl" dirty="0" err="1"/>
              <a:t>didactice</a:t>
            </a:r>
            <a:r>
              <a:rPr lang="es-ES_tradnl" dirty="0"/>
              <a:t> la activităţile programului „</a:t>
            </a:r>
            <a:r>
              <a:rPr lang="es-ES_tradnl" dirty="0" err="1"/>
              <a:t>Săptămâna</a:t>
            </a:r>
            <a:r>
              <a:rPr lang="es-ES_tradnl" dirty="0"/>
              <a:t> verde”. </a:t>
            </a:r>
            <a:endParaRPr lang="ro-RO" dirty="0" smtClean="0"/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 smtClean="0"/>
              <a:t>Activităţile </a:t>
            </a:r>
            <a:r>
              <a:rPr lang="es-ES_tradnl" dirty="0" err="1"/>
              <a:t>educative</a:t>
            </a:r>
            <a:r>
              <a:rPr lang="es-ES_tradnl" dirty="0"/>
              <a:t> </a:t>
            </a:r>
            <a:r>
              <a:rPr lang="es-ES_tradnl" dirty="0" err="1"/>
              <a:t>aprobate</a:t>
            </a:r>
            <a:r>
              <a:rPr lang="es-ES_tradnl" dirty="0"/>
              <a:t> </a:t>
            </a:r>
            <a:r>
              <a:rPr lang="es-ES_tradnl" b="1" dirty="0"/>
              <a:t>se </a:t>
            </a:r>
            <a:r>
              <a:rPr lang="es-ES_tradnl" b="1" dirty="0" err="1"/>
              <a:t>înscriu</a:t>
            </a:r>
            <a:r>
              <a:rPr lang="es-ES_tradnl" b="1" dirty="0"/>
              <a:t> în </a:t>
            </a:r>
            <a:r>
              <a:rPr lang="es-ES_tradnl" b="1" dirty="0" err="1"/>
              <a:t>condica</a:t>
            </a:r>
            <a:r>
              <a:rPr lang="es-ES_tradnl" b="1" dirty="0"/>
              <a:t> de </a:t>
            </a:r>
            <a:r>
              <a:rPr lang="es-ES_tradnl" b="1" dirty="0" err="1"/>
              <a:t>prezenţă</a:t>
            </a:r>
            <a:r>
              <a:rPr lang="es-ES_tradnl" b="1" dirty="0"/>
              <a:t> </a:t>
            </a:r>
            <a:r>
              <a:rPr lang="es-ES_tradnl" dirty="0"/>
              <a:t>a </a:t>
            </a:r>
            <a:r>
              <a:rPr lang="es-ES_tradnl" dirty="0" err="1"/>
              <a:t>cadrelor</a:t>
            </a:r>
            <a:r>
              <a:rPr lang="es-ES_tradnl" dirty="0"/>
              <a:t> </a:t>
            </a:r>
            <a:r>
              <a:rPr lang="es-ES_tradnl" dirty="0" err="1"/>
              <a:t>didactice</a:t>
            </a:r>
            <a:r>
              <a:rPr lang="es-ES_tradnl" dirty="0"/>
              <a:t>, </a:t>
            </a:r>
            <a:r>
              <a:rPr lang="es-ES_tradnl" b="1" dirty="0" err="1"/>
              <a:t>absenţele</a:t>
            </a:r>
            <a:r>
              <a:rPr lang="es-ES_tradnl" b="1" dirty="0"/>
              <a:t>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 </a:t>
            </a:r>
            <a:r>
              <a:rPr lang="es-ES_tradnl" b="1" dirty="0"/>
              <a:t>se </a:t>
            </a:r>
            <a:r>
              <a:rPr lang="es-ES_tradnl" b="1" dirty="0" err="1"/>
              <a:t>înscriu</a:t>
            </a:r>
            <a:r>
              <a:rPr lang="es-ES_tradnl" b="1" dirty="0"/>
              <a:t> în </a:t>
            </a:r>
            <a:r>
              <a:rPr lang="es-ES_tradnl" b="1" dirty="0" err="1"/>
              <a:t>mod</a:t>
            </a:r>
            <a:r>
              <a:rPr lang="es-ES_tradnl" b="1" dirty="0"/>
              <a:t> </a:t>
            </a:r>
            <a:r>
              <a:rPr lang="es-ES_tradnl" b="1" dirty="0" err="1"/>
              <a:t>corespunzător</a:t>
            </a:r>
            <a:r>
              <a:rPr lang="es-ES_tradnl" b="1" dirty="0"/>
              <a:t> în </a:t>
            </a:r>
            <a:r>
              <a:rPr lang="es-ES_tradnl" b="1" dirty="0" err="1"/>
              <a:t>catalog</a:t>
            </a:r>
            <a:r>
              <a:rPr lang="es-ES_tradnl" b="1" dirty="0"/>
              <a:t>.</a:t>
            </a:r>
            <a:endParaRPr lang="en-US" b="1" dirty="0"/>
          </a:p>
          <a:p>
            <a:pPr>
              <a:lnSpc>
                <a:spcPct val="110000"/>
              </a:lnSpc>
              <a:spcBef>
                <a:spcPts val="18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Monitorizarea</a:t>
            </a:r>
            <a:r>
              <a:rPr lang="es-ES_tradnl" dirty="0">
                <a:effectLst/>
              </a:rPr>
              <a:t> şi </a:t>
            </a:r>
            <a:r>
              <a:rPr lang="es-ES_tradnl" dirty="0" err="1">
                <a:effectLst/>
              </a:rPr>
              <a:t>valorificarea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rezultatelor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8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s-ES_tradnl" b="1" dirty="0" err="1"/>
              <a:t>inspectoratele</a:t>
            </a:r>
            <a:r>
              <a:rPr lang="es-ES_tradnl" b="1" dirty="0"/>
              <a:t> </a:t>
            </a:r>
            <a:r>
              <a:rPr lang="es-ES_tradnl" b="1" dirty="0" err="1"/>
              <a:t>şcolare</a:t>
            </a:r>
            <a:r>
              <a:rPr lang="es-ES_tradnl" b="1" dirty="0"/>
              <a:t> </a:t>
            </a:r>
            <a:r>
              <a:rPr lang="es-ES_tradnl" b="1" dirty="0" err="1"/>
              <a:t>deleagă</a:t>
            </a:r>
            <a:r>
              <a:rPr lang="es-ES_tradnl" b="1" dirty="0"/>
              <a:t> </a:t>
            </a:r>
            <a:r>
              <a:rPr lang="es-ES_tradnl" dirty="0" err="1"/>
              <a:t>inspectori</a:t>
            </a:r>
            <a:r>
              <a:rPr lang="es-ES_tradnl" dirty="0"/>
              <a:t> </a:t>
            </a:r>
            <a:r>
              <a:rPr lang="es-ES_tradnl" dirty="0" err="1"/>
              <a:t>școlari</a:t>
            </a:r>
            <a:r>
              <a:rPr lang="es-ES_tradnl" dirty="0"/>
              <a:t>/</a:t>
            </a:r>
            <a:r>
              <a:rPr lang="es-ES_tradnl" dirty="0" err="1"/>
              <a:t>metodiști</a:t>
            </a:r>
            <a:r>
              <a:rPr lang="es-ES_tradnl" dirty="0"/>
              <a:t>/membri ai </a:t>
            </a:r>
            <a:r>
              <a:rPr lang="es-ES_tradnl" dirty="0" err="1"/>
              <a:t>Consiliilor</a:t>
            </a:r>
            <a:r>
              <a:rPr lang="es-ES_tradnl" dirty="0"/>
              <a:t> </a:t>
            </a:r>
            <a:r>
              <a:rPr lang="es-ES_tradnl" dirty="0" err="1"/>
              <a:t>Consultative</a:t>
            </a:r>
            <a:r>
              <a:rPr lang="es-ES_tradnl" dirty="0"/>
              <a:t> pentru a monitoriza activităţile organizate de </a:t>
            </a:r>
            <a:r>
              <a:rPr lang="es-ES_tradnl" dirty="0" err="1"/>
              <a:t>unităţile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în cadrul programului „</a:t>
            </a:r>
            <a:r>
              <a:rPr lang="es-ES_tradnl" dirty="0" err="1"/>
              <a:t>Săptămâna</a:t>
            </a:r>
            <a:r>
              <a:rPr lang="es-ES_tradnl" dirty="0"/>
              <a:t> verde</a:t>
            </a:r>
            <a:r>
              <a:rPr lang="es-ES_tradnl" dirty="0" smtClean="0"/>
              <a:t>”.</a:t>
            </a:r>
            <a:endParaRPr lang="ro-RO" dirty="0" smtClean="0"/>
          </a:p>
          <a:p>
            <a:pPr>
              <a:spcBef>
                <a:spcPts val="1800"/>
              </a:spcBef>
            </a:pPr>
            <a:r>
              <a:rPr lang="es-ES_tradnl" dirty="0"/>
              <a:t>se </a:t>
            </a:r>
            <a:r>
              <a:rPr lang="es-ES_tradnl" dirty="0" err="1"/>
              <a:t>evaluează</a:t>
            </a:r>
            <a:r>
              <a:rPr lang="es-ES_tradnl" dirty="0"/>
              <a:t> </a:t>
            </a:r>
            <a:r>
              <a:rPr lang="es-ES_tradnl" b="1" dirty="0" err="1"/>
              <a:t>participarea</a:t>
            </a:r>
            <a:r>
              <a:rPr lang="es-ES_tradnl" dirty="0"/>
              <a:t> </a:t>
            </a:r>
            <a:r>
              <a:rPr lang="es-ES_tradnl" dirty="0" err="1"/>
              <a:t>cadrelor</a:t>
            </a:r>
            <a:r>
              <a:rPr lang="es-ES_tradnl" dirty="0"/>
              <a:t> </a:t>
            </a:r>
            <a:r>
              <a:rPr lang="es-ES_tradnl" dirty="0" err="1"/>
              <a:t>didactice</a:t>
            </a:r>
            <a:r>
              <a:rPr lang="es-ES_tradnl" dirty="0"/>
              <a:t> şi a </a:t>
            </a:r>
            <a:r>
              <a:rPr lang="es-ES_tradnl" dirty="0" err="1"/>
              <a:t>antepreșcolarilor</a:t>
            </a:r>
            <a:r>
              <a:rPr lang="es-ES_tradnl" dirty="0"/>
              <a:t>/</a:t>
            </a:r>
            <a:r>
              <a:rPr lang="es-ES_tradnl" dirty="0" err="1"/>
              <a:t>preșcolarilor</a:t>
            </a:r>
            <a:r>
              <a:rPr lang="es-ES_tradnl" dirty="0"/>
              <a:t>/</a:t>
            </a:r>
            <a:r>
              <a:rPr lang="es-ES_tradnl" dirty="0" err="1"/>
              <a:t>elevilor</a:t>
            </a:r>
            <a:r>
              <a:rPr lang="es-ES_tradnl" dirty="0"/>
              <a:t> la </a:t>
            </a:r>
            <a:r>
              <a:rPr lang="es-ES_tradnl" dirty="0" err="1"/>
              <a:t>programul</a:t>
            </a:r>
            <a:r>
              <a:rPr lang="es-ES_tradnl" dirty="0"/>
              <a:t> „</a:t>
            </a:r>
            <a:r>
              <a:rPr lang="es-ES_tradnl" dirty="0" err="1"/>
              <a:t>Săptămâna</a:t>
            </a:r>
            <a:r>
              <a:rPr lang="es-ES_tradnl" dirty="0"/>
              <a:t> verde”, </a:t>
            </a:r>
            <a:r>
              <a:rPr lang="es-ES_tradnl" b="1" dirty="0"/>
              <a:t>calitatea</a:t>
            </a:r>
            <a:r>
              <a:rPr lang="es-ES_tradnl" dirty="0"/>
              <a:t> </a:t>
            </a:r>
            <a:r>
              <a:rPr lang="es-ES_tradnl" dirty="0" err="1"/>
              <a:t>activităților</a:t>
            </a:r>
            <a:r>
              <a:rPr lang="es-ES_tradnl" dirty="0"/>
              <a:t> </a:t>
            </a:r>
            <a:r>
              <a:rPr lang="es-ES_tradnl" dirty="0" err="1"/>
              <a:t>derulate</a:t>
            </a:r>
            <a:r>
              <a:rPr lang="es-ES_tradnl" dirty="0"/>
              <a:t> şi </a:t>
            </a:r>
            <a:r>
              <a:rPr lang="es-ES_tradnl" b="1" dirty="0" err="1"/>
              <a:t>respectarea</a:t>
            </a:r>
            <a:r>
              <a:rPr lang="es-ES_tradnl" dirty="0"/>
              <a:t> </a:t>
            </a:r>
            <a:r>
              <a:rPr lang="es-ES_tradnl" dirty="0" err="1"/>
              <a:t>prevederilor</a:t>
            </a:r>
            <a:r>
              <a:rPr lang="es-ES_tradnl" dirty="0"/>
              <a:t> </a:t>
            </a:r>
            <a:r>
              <a:rPr lang="es-ES_tradnl" dirty="0" err="1"/>
              <a:t>prezentei</a:t>
            </a:r>
            <a:r>
              <a:rPr lang="es-ES_tradnl" dirty="0"/>
              <a:t> </a:t>
            </a:r>
            <a:r>
              <a:rPr lang="es-ES_tradnl" dirty="0" err="1"/>
              <a:t>metodologii</a:t>
            </a:r>
            <a:r>
              <a:rPr lang="es-ES_tradnl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Monitorizarea</a:t>
            </a:r>
            <a:r>
              <a:rPr lang="es-ES_tradnl" dirty="0">
                <a:effectLst/>
              </a:rPr>
              <a:t> şi </a:t>
            </a:r>
            <a:r>
              <a:rPr lang="es-ES_tradnl" dirty="0" err="1">
                <a:effectLst/>
              </a:rPr>
              <a:t>valorificarea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rezultatelor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80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1600" b="1" dirty="0"/>
              <a:t>a) </a:t>
            </a:r>
            <a:r>
              <a:rPr lang="es-ES_tradnl" sz="1600" b="1" dirty="0" err="1"/>
              <a:t>gradul</a:t>
            </a:r>
            <a:r>
              <a:rPr lang="es-ES_tradnl" sz="1600" b="1" dirty="0"/>
              <a:t> de apreciere </a:t>
            </a:r>
            <a:r>
              <a:rPr lang="es-ES_tradnl" sz="1600" dirty="0"/>
              <a:t>al </a:t>
            </a:r>
            <a:r>
              <a:rPr lang="es-ES_tradnl" sz="1600" dirty="0" err="1"/>
              <a:t>cadrelor</a:t>
            </a:r>
            <a:r>
              <a:rPr lang="es-ES_tradnl" sz="1600" dirty="0"/>
              <a:t> </a:t>
            </a:r>
            <a:r>
              <a:rPr lang="es-ES_tradnl" sz="1600" dirty="0" err="1"/>
              <a:t>didactice</a:t>
            </a:r>
            <a:r>
              <a:rPr lang="es-ES_tradnl" sz="1600" dirty="0"/>
              <a:t> privind activităţile </a:t>
            </a:r>
            <a:r>
              <a:rPr lang="es-ES_tradnl" sz="1600" dirty="0" err="1"/>
              <a:t>realizate</a:t>
            </a:r>
            <a:r>
              <a:rPr lang="es-ES_tradnl" sz="1600" dirty="0"/>
              <a:t> şi rezultatele </a:t>
            </a:r>
            <a:r>
              <a:rPr lang="es-ES_tradnl" sz="1600" dirty="0" err="1"/>
              <a:t>observate</a:t>
            </a:r>
            <a:r>
              <a:rPr lang="es-ES_tradnl" sz="1600" dirty="0"/>
              <a:t>;</a:t>
            </a:r>
            <a:endParaRPr lang="en-US" sz="16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1600" b="1" dirty="0"/>
              <a:t>b) </a:t>
            </a:r>
            <a:r>
              <a:rPr lang="es-ES_tradnl" sz="1600" b="1" dirty="0" err="1"/>
              <a:t>aşteptările</a:t>
            </a:r>
            <a:r>
              <a:rPr lang="es-ES_tradnl" sz="1600" b="1" dirty="0"/>
              <a:t>, </a:t>
            </a:r>
            <a:r>
              <a:rPr lang="es-ES_tradnl" sz="1600" b="1" dirty="0" err="1"/>
              <a:t>motivaţia</a:t>
            </a:r>
            <a:r>
              <a:rPr lang="es-ES_tradnl" sz="1600" b="1" dirty="0"/>
              <a:t> şi </a:t>
            </a:r>
            <a:r>
              <a:rPr lang="es-ES_tradnl" sz="1600" b="1" dirty="0" err="1"/>
              <a:t>atitudinile</a:t>
            </a:r>
            <a:r>
              <a:rPr lang="es-ES_tradnl" sz="1600" b="1" dirty="0"/>
              <a:t> </a:t>
            </a:r>
            <a:r>
              <a:rPr lang="es-ES_tradnl" sz="1600" dirty="0" err="1"/>
              <a:t>manifestate</a:t>
            </a:r>
            <a:r>
              <a:rPr lang="es-ES_tradnl" sz="1600" dirty="0"/>
              <a:t> de către </a:t>
            </a:r>
            <a:r>
              <a:rPr lang="es-ES_tradnl" sz="1600" dirty="0" err="1"/>
              <a:t>antepreșcolari</a:t>
            </a:r>
            <a:r>
              <a:rPr lang="es-ES_tradnl" sz="1600" dirty="0"/>
              <a:t>/</a:t>
            </a:r>
            <a:r>
              <a:rPr lang="es-ES_tradnl" sz="1600" dirty="0" err="1"/>
              <a:t>preşcolari</a:t>
            </a:r>
            <a:r>
              <a:rPr lang="es-ES_tradnl" sz="1600" dirty="0"/>
              <a:t>/</a:t>
            </a:r>
            <a:r>
              <a:rPr lang="es-ES_tradnl" sz="1600" dirty="0" err="1"/>
              <a:t>elevi</a:t>
            </a:r>
            <a:r>
              <a:rPr lang="es-ES_tradnl" sz="1600" dirty="0"/>
              <a:t>, în cadrul </a:t>
            </a:r>
            <a:r>
              <a:rPr lang="es-ES_tradnl" sz="1600" dirty="0" err="1"/>
              <a:t>acţiunilor</a:t>
            </a:r>
            <a:r>
              <a:rPr lang="es-ES_tradnl" sz="1600" dirty="0"/>
              <a:t>/</a:t>
            </a:r>
            <a:r>
              <a:rPr lang="es-ES_tradnl" sz="1600" dirty="0" err="1"/>
              <a:t>activităţilor</a:t>
            </a:r>
            <a:r>
              <a:rPr lang="es-ES_tradnl" sz="1600" dirty="0"/>
              <a:t> </a:t>
            </a:r>
            <a:r>
              <a:rPr lang="es-ES_tradnl" sz="1600" dirty="0" err="1"/>
              <a:t>realizate</a:t>
            </a:r>
            <a:r>
              <a:rPr lang="es-ES_tradnl" sz="1600" dirty="0"/>
              <a:t>;</a:t>
            </a:r>
            <a:endParaRPr lang="en-US" sz="16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1600" b="1" dirty="0"/>
              <a:t>c) </a:t>
            </a:r>
            <a:r>
              <a:rPr lang="es-ES_tradnl" sz="1600" b="1" dirty="0" err="1"/>
              <a:t>nevoile</a:t>
            </a:r>
            <a:r>
              <a:rPr lang="es-ES_tradnl" sz="1600" b="1" dirty="0"/>
              <a:t> şi </a:t>
            </a:r>
            <a:r>
              <a:rPr lang="es-ES_tradnl" sz="1600" b="1" dirty="0" err="1"/>
              <a:t>dificultăţile</a:t>
            </a:r>
            <a:r>
              <a:rPr lang="es-ES_tradnl" sz="1600" b="1" dirty="0"/>
              <a:t> </a:t>
            </a:r>
            <a:r>
              <a:rPr lang="es-ES_tradnl" sz="1600" b="1" dirty="0" err="1"/>
              <a:t>identificate</a:t>
            </a:r>
            <a:r>
              <a:rPr lang="es-ES_tradnl" sz="1600" b="1" dirty="0"/>
              <a:t> </a:t>
            </a:r>
            <a:r>
              <a:rPr lang="es-ES_tradnl" sz="1600" b="1" dirty="0" smtClean="0"/>
              <a:t>şi </a:t>
            </a:r>
            <a:r>
              <a:rPr lang="es-ES_tradnl" sz="1600" b="1" dirty="0"/>
              <a:t>măsurile</a:t>
            </a:r>
            <a:r>
              <a:rPr lang="es-ES_tradnl" sz="1600" dirty="0"/>
              <a:t> de </a:t>
            </a:r>
            <a:r>
              <a:rPr lang="es-ES_tradnl" sz="1600" dirty="0" err="1"/>
              <a:t>prevenire</a:t>
            </a:r>
            <a:r>
              <a:rPr lang="es-ES_tradnl" sz="1600" dirty="0"/>
              <a:t>, sprijin sau </a:t>
            </a:r>
            <a:r>
              <a:rPr lang="es-ES_tradnl" sz="1600" dirty="0" err="1"/>
              <a:t>remediere</a:t>
            </a:r>
            <a:r>
              <a:rPr lang="es-ES_tradnl" sz="1600" dirty="0"/>
              <a:t> necesare </a:t>
            </a:r>
            <a:endParaRPr lang="ro-RO" sz="1600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1600" b="1" dirty="0" smtClean="0"/>
              <a:t>d</a:t>
            </a:r>
            <a:r>
              <a:rPr lang="es-ES_tradnl" sz="1600" b="1" dirty="0"/>
              <a:t>) </a:t>
            </a:r>
            <a:r>
              <a:rPr lang="es-ES_tradnl" sz="1600" b="1" dirty="0" err="1"/>
              <a:t>soluţii</a:t>
            </a:r>
            <a:r>
              <a:rPr lang="es-ES_tradnl" sz="1600" b="1" dirty="0"/>
              <a:t> de adaptare a </a:t>
            </a:r>
            <a:r>
              <a:rPr lang="es-ES_tradnl" sz="1600" b="1" dirty="0" err="1"/>
              <a:t>activităţilor</a:t>
            </a:r>
            <a:r>
              <a:rPr lang="es-ES_tradnl" sz="1600" b="1" dirty="0"/>
              <a:t> </a:t>
            </a:r>
            <a:r>
              <a:rPr lang="es-ES_tradnl" sz="1600" dirty="0" err="1"/>
              <a:t>experimentate</a:t>
            </a:r>
            <a:r>
              <a:rPr lang="es-ES_tradnl" sz="1600" dirty="0"/>
              <a:t> în cadrul programului „</a:t>
            </a:r>
            <a:r>
              <a:rPr lang="es-ES_tradnl" sz="1600" dirty="0" err="1"/>
              <a:t>Săptămâna</a:t>
            </a:r>
            <a:r>
              <a:rPr lang="es-ES_tradnl" sz="1600" dirty="0"/>
              <a:t> verde”, pentru a putea fi folosite pe </a:t>
            </a:r>
            <a:r>
              <a:rPr lang="es-ES_tradnl" sz="1600" dirty="0" err="1"/>
              <a:t>tot</a:t>
            </a:r>
            <a:r>
              <a:rPr lang="es-ES_tradnl" sz="1600" dirty="0"/>
              <a:t> parcursul </a:t>
            </a:r>
            <a:r>
              <a:rPr lang="es-ES_tradnl" sz="1600" dirty="0" err="1"/>
              <a:t>anului</a:t>
            </a:r>
            <a:r>
              <a:rPr lang="es-ES_tradnl" sz="1600" dirty="0"/>
              <a:t> </a:t>
            </a:r>
            <a:r>
              <a:rPr lang="es-ES_tradnl" sz="1600" dirty="0" smtClean="0"/>
              <a:t>şcolar</a:t>
            </a:r>
            <a:endParaRPr lang="ro-RO" sz="1600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1600" b="1" dirty="0" smtClean="0"/>
              <a:t>e</a:t>
            </a:r>
            <a:r>
              <a:rPr lang="es-ES_tradnl" sz="1600" b="1" dirty="0"/>
              <a:t>) </a:t>
            </a:r>
            <a:r>
              <a:rPr lang="es-ES_tradnl" sz="1600" b="1" dirty="0" err="1"/>
              <a:t>soluții</a:t>
            </a:r>
            <a:r>
              <a:rPr lang="es-ES_tradnl" sz="1600" b="1" dirty="0"/>
              <a:t> de </a:t>
            </a:r>
            <a:r>
              <a:rPr lang="es-ES_tradnl" sz="1600" b="1" dirty="0" err="1"/>
              <a:t>îmbunătățire</a:t>
            </a:r>
            <a:r>
              <a:rPr lang="es-ES_tradnl" sz="1600" b="1" dirty="0"/>
              <a:t> a modului de organizare</a:t>
            </a:r>
            <a:r>
              <a:rPr lang="es-ES_tradnl" sz="1600" dirty="0"/>
              <a:t> a programului „</a:t>
            </a:r>
            <a:r>
              <a:rPr lang="es-ES_tradnl" sz="1600" dirty="0" err="1"/>
              <a:t>Săptămâna</a:t>
            </a:r>
            <a:r>
              <a:rPr lang="es-ES_tradnl" sz="1600" dirty="0"/>
              <a:t> verde” în </a:t>
            </a:r>
            <a:r>
              <a:rPr lang="es-ES_tradnl" sz="1600" dirty="0" err="1"/>
              <a:t>următorul</a:t>
            </a:r>
            <a:r>
              <a:rPr lang="es-ES_tradnl" sz="1600" dirty="0"/>
              <a:t> </a:t>
            </a:r>
            <a:r>
              <a:rPr lang="es-ES_tradnl" sz="1600" dirty="0" err="1"/>
              <a:t>an</a:t>
            </a:r>
            <a:r>
              <a:rPr lang="es-ES_tradnl" sz="1600" dirty="0"/>
              <a:t> </a:t>
            </a:r>
            <a:r>
              <a:rPr lang="es-ES_tradnl" sz="1600" dirty="0" err="1" smtClean="0"/>
              <a:t>școlar</a:t>
            </a:r>
            <a:endParaRPr lang="ro-RO" sz="1600" dirty="0" smtClean="0"/>
          </a:p>
          <a:p>
            <a:pPr marL="109728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es-ES_tradnl" sz="1600" dirty="0" smtClean="0"/>
              <a:t>La </a:t>
            </a:r>
            <a:r>
              <a:rPr lang="es-ES_tradnl" sz="1600" dirty="0" err="1"/>
              <a:t>activitatea</a:t>
            </a:r>
            <a:r>
              <a:rPr lang="es-ES_tradnl" sz="1600" dirty="0"/>
              <a:t> de </a:t>
            </a:r>
            <a:r>
              <a:rPr lang="es-ES_tradnl" sz="1600" dirty="0" err="1"/>
              <a:t>analiză</a:t>
            </a:r>
            <a:r>
              <a:rPr lang="es-ES_tradnl" sz="1600" dirty="0"/>
              <a:t>/</a:t>
            </a:r>
            <a:r>
              <a:rPr lang="es-ES_tradnl" sz="1600" dirty="0" err="1"/>
              <a:t>reflecţie</a:t>
            </a:r>
            <a:r>
              <a:rPr lang="es-ES_tradnl" sz="1600" dirty="0"/>
              <a:t> </a:t>
            </a:r>
            <a:r>
              <a:rPr lang="es-ES_tradnl" sz="1600" dirty="0" err="1"/>
              <a:t>din</a:t>
            </a:r>
            <a:r>
              <a:rPr lang="es-ES_tradnl" sz="1600" dirty="0"/>
              <a:t> cadrul </a:t>
            </a:r>
            <a:r>
              <a:rPr lang="es-ES_tradnl" sz="1600" dirty="0" err="1"/>
              <a:t>consiliului</a:t>
            </a:r>
            <a:r>
              <a:rPr lang="es-ES_tradnl" sz="1600" dirty="0"/>
              <a:t> profesoral </a:t>
            </a:r>
            <a:r>
              <a:rPr lang="es-ES_tradnl" sz="1600" b="1" dirty="0"/>
              <a:t>sunt </a:t>
            </a:r>
            <a:r>
              <a:rPr lang="es-ES_tradnl" sz="1600" b="1" dirty="0" err="1"/>
              <a:t>invitați</a:t>
            </a:r>
            <a:r>
              <a:rPr lang="es-ES_tradnl" sz="1600" b="1" dirty="0"/>
              <a:t> şi </a:t>
            </a:r>
            <a:r>
              <a:rPr lang="es-ES_tradnl" sz="1600" b="1" dirty="0" err="1"/>
              <a:t>reprezentanți</a:t>
            </a:r>
            <a:r>
              <a:rPr lang="es-ES_tradnl" sz="1600" b="1" dirty="0"/>
              <a:t> ai </a:t>
            </a:r>
            <a:r>
              <a:rPr lang="es-ES_tradnl" sz="1600" b="1" dirty="0" err="1"/>
              <a:t>consiliului</a:t>
            </a:r>
            <a:r>
              <a:rPr lang="es-ES_tradnl" sz="1600" b="1" dirty="0"/>
              <a:t> </a:t>
            </a:r>
            <a:r>
              <a:rPr lang="es-ES_tradnl" sz="1600" b="1" dirty="0" err="1"/>
              <a:t>elevilor</a:t>
            </a:r>
            <a:r>
              <a:rPr lang="es-ES_tradnl" sz="1600" b="1" dirty="0"/>
              <a:t> şi ai </a:t>
            </a:r>
            <a:r>
              <a:rPr lang="es-ES_tradnl" sz="1600" b="1" dirty="0" err="1"/>
              <a:t>comitetului</a:t>
            </a:r>
            <a:r>
              <a:rPr lang="es-ES_tradnl" sz="1600" b="1" dirty="0"/>
              <a:t> de </a:t>
            </a:r>
            <a:r>
              <a:rPr lang="es-ES_tradnl" sz="1600" b="1" dirty="0" err="1"/>
              <a:t>părinți</a:t>
            </a:r>
            <a:r>
              <a:rPr lang="es-ES_tradnl" sz="1600" b="1" dirty="0"/>
              <a:t>, precum şi ai altor </a:t>
            </a:r>
            <a:r>
              <a:rPr lang="es-ES_tradnl" sz="1600" b="1" dirty="0" err="1"/>
              <a:t>instituţii</a:t>
            </a:r>
            <a:r>
              <a:rPr lang="es-ES_tradnl" sz="1600" b="1" dirty="0"/>
              <a:t>/</a:t>
            </a:r>
            <a:r>
              <a:rPr lang="es-ES_tradnl" sz="1600" b="1" dirty="0" err="1"/>
              <a:t>organizaţii</a:t>
            </a:r>
            <a:r>
              <a:rPr lang="es-ES_tradnl" sz="1600" b="1" dirty="0"/>
              <a:t> </a:t>
            </a:r>
            <a:r>
              <a:rPr lang="es-ES_tradnl" sz="1600" b="1" dirty="0" err="1"/>
              <a:t>nonguvernamentale</a:t>
            </a:r>
            <a:r>
              <a:rPr lang="es-ES_tradnl" sz="1600" dirty="0"/>
              <a:t> </a:t>
            </a:r>
            <a:r>
              <a:rPr lang="es-ES_tradnl" sz="1600" dirty="0" err="1"/>
              <a:t>implicate</a:t>
            </a:r>
            <a:r>
              <a:rPr lang="es-ES_tradnl" sz="1600" dirty="0"/>
              <a:t> în </a:t>
            </a:r>
            <a:r>
              <a:rPr lang="es-ES_tradnl" sz="1600" dirty="0" err="1"/>
              <a:t>activitățile</a:t>
            </a:r>
            <a:r>
              <a:rPr lang="es-ES_tradnl" sz="1600" dirty="0"/>
              <a:t> </a:t>
            </a:r>
            <a:r>
              <a:rPr lang="es-ES_tradnl" sz="1600" dirty="0" err="1"/>
              <a:t>din</a:t>
            </a:r>
            <a:r>
              <a:rPr lang="es-ES_tradnl" sz="1600" dirty="0"/>
              <a:t> </a:t>
            </a:r>
            <a:r>
              <a:rPr lang="es-ES_tradnl" sz="1600" dirty="0" err="1"/>
              <a:t>programul</a:t>
            </a:r>
            <a:r>
              <a:rPr lang="es-ES_tradnl" sz="1600" dirty="0"/>
              <a:t> „</a:t>
            </a:r>
            <a:r>
              <a:rPr lang="es-ES_tradnl" sz="1600" dirty="0" err="1"/>
              <a:t>Săptămâna</a:t>
            </a:r>
            <a:r>
              <a:rPr lang="es-ES_tradnl" sz="1600" dirty="0"/>
              <a:t> verde”. </a:t>
            </a:r>
            <a:endParaRPr lang="en-US" sz="1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2400" dirty="0">
                <a:effectLst/>
              </a:rPr>
              <a:t>La cel târziu trei săptămâni după </a:t>
            </a:r>
            <a:r>
              <a:rPr lang="es-ES_tradnl" sz="2400" dirty="0" err="1">
                <a:effectLst/>
              </a:rPr>
              <a:t>încheierea</a:t>
            </a:r>
            <a:r>
              <a:rPr lang="es-ES_tradnl" sz="2400" dirty="0">
                <a:effectLst/>
              </a:rPr>
              <a:t> programului </a:t>
            </a:r>
            <a:r>
              <a:rPr lang="es-ES_tradnl" sz="2400" dirty="0" smtClean="0">
                <a:effectLst/>
              </a:rPr>
              <a:t>în </a:t>
            </a:r>
            <a:r>
              <a:rPr lang="es-ES_tradnl" sz="2400" dirty="0">
                <a:effectLst/>
              </a:rPr>
              <a:t>cadrul primului consiliu profesoral, se </a:t>
            </a:r>
            <a:r>
              <a:rPr lang="es-ES_tradnl" sz="2400" dirty="0" err="1">
                <a:effectLst/>
              </a:rPr>
              <a:t>analizează</a:t>
            </a:r>
            <a:r>
              <a:rPr lang="es-ES_tradnl" sz="2400" dirty="0">
                <a:effectLst/>
              </a:rPr>
              <a:t>:</a:t>
            </a:r>
            <a:r>
              <a:rPr lang="en-US" sz="2400" dirty="0">
                <a:effectLst/>
              </a:rPr>
              <a:t/>
            </a:r>
            <a:br>
              <a:rPr lang="en-US" sz="2400" dirty="0">
                <a:effectLst/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743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es-ES_tradnl" dirty="0" err="1"/>
              <a:t>Ședința</a:t>
            </a:r>
            <a:r>
              <a:rPr lang="es-ES_tradnl" dirty="0"/>
              <a:t> de </a:t>
            </a:r>
            <a:r>
              <a:rPr lang="es-ES_tradnl" dirty="0" err="1"/>
              <a:t>analiză</a:t>
            </a:r>
            <a:r>
              <a:rPr lang="es-ES_tradnl" dirty="0"/>
              <a:t> este </a:t>
            </a:r>
            <a:r>
              <a:rPr lang="es-ES_tradnl" b="1" dirty="0"/>
              <a:t>condusă</a:t>
            </a:r>
            <a:r>
              <a:rPr lang="es-ES_tradnl" dirty="0"/>
              <a:t> de </a:t>
            </a:r>
            <a:r>
              <a:rPr lang="es-ES_tradnl" dirty="0" err="1"/>
              <a:t>directorul</a:t>
            </a:r>
            <a:r>
              <a:rPr lang="es-ES_tradnl" dirty="0"/>
              <a:t> </a:t>
            </a:r>
            <a:r>
              <a:rPr lang="es-ES_tradnl" dirty="0" err="1"/>
              <a:t>unității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, </a:t>
            </a:r>
            <a:r>
              <a:rPr lang="es-ES_tradnl" dirty="0" err="1"/>
              <a:t>care</a:t>
            </a:r>
            <a:r>
              <a:rPr lang="es-ES_tradnl" dirty="0"/>
              <a:t> </a:t>
            </a:r>
            <a:r>
              <a:rPr lang="es-ES_tradnl" b="1" dirty="0"/>
              <a:t>asigură </a:t>
            </a:r>
            <a:r>
              <a:rPr lang="es-ES_tradnl" b="1" dirty="0" err="1"/>
              <a:t>colectarea</a:t>
            </a:r>
            <a:r>
              <a:rPr lang="es-ES_tradnl" b="1" dirty="0"/>
              <a:t> </a:t>
            </a:r>
            <a:r>
              <a:rPr lang="es-ES_tradnl" b="1" dirty="0" err="1"/>
              <a:t>informațiilor</a:t>
            </a:r>
            <a:r>
              <a:rPr lang="es-ES_tradnl" b="1" dirty="0"/>
              <a:t> </a:t>
            </a:r>
            <a:r>
              <a:rPr lang="es-ES_tradnl" dirty="0"/>
              <a:t>relevante pentru </a:t>
            </a:r>
            <a:r>
              <a:rPr lang="es-ES_tradnl" dirty="0" err="1"/>
              <a:t>elaborarea</a:t>
            </a:r>
            <a:r>
              <a:rPr lang="es-ES_tradnl" dirty="0"/>
              <a:t> </a:t>
            </a:r>
            <a:r>
              <a:rPr lang="es-ES_tradnl" dirty="0" err="1"/>
              <a:t>raportului</a:t>
            </a:r>
            <a:r>
              <a:rPr lang="es-ES_tradnl" dirty="0"/>
              <a:t> de evaluare a programului „</a:t>
            </a:r>
            <a:r>
              <a:rPr lang="es-ES_tradnl" dirty="0" err="1"/>
              <a:t>Săptămâna</a:t>
            </a:r>
            <a:r>
              <a:rPr lang="es-ES_tradnl" dirty="0"/>
              <a:t> verde”. </a:t>
            </a:r>
            <a:endParaRPr lang="ro-RO" dirty="0" smtClean="0"/>
          </a:p>
          <a:p>
            <a:pPr>
              <a:spcBef>
                <a:spcPts val="1800"/>
              </a:spcBef>
            </a:pPr>
            <a:r>
              <a:rPr lang="es-ES_tradnl" dirty="0" smtClean="0"/>
              <a:t>Raportul </a:t>
            </a:r>
            <a:r>
              <a:rPr lang="es-ES_tradnl" dirty="0" err="1"/>
              <a:t>fiecărei</a:t>
            </a:r>
            <a:r>
              <a:rPr lang="es-ES_tradnl" dirty="0"/>
              <a:t> </a:t>
            </a:r>
            <a:r>
              <a:rPr lang="es-ES_tradnl" dirty="0" err="1"/>
              <a:t>unități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cuprinde </a:t>
            </a:r>
            <a:r>
              <a:rPr lang="es-ES_tradnl" b="1" dirty="0"/>
              <a:t>numărul, </a:t>
            </a:r>
            <a:r>
              <a:rPr lang="es-ES_tradnl" b="1" dirty="0" err="1"/>
              <a:t>denumirea</a:t>
            </a:r>
            <a:r>
              <a:rPr lang="es-ES_tradnl" b="1" dirty="0"/>
              <a:t> și </a:t>
            </a:r>
            <a:r>
              <a:rPr lang="es-ES_tradnl" b="1" dirty="0" err="1"/>
              <a:t>tipul</a:t>
            </a:r>
            <a:r>
              <a:rPr lang="es-ES_tradnl" b="1" dirty="0"/>
              <a:t> de </a:t>
            </a:r>
            <a:r>
              <a:rPr lang="es-ES_tradnl" b="1" dirty="0" err="1"/>
              <a:t>activități</a:t>
            </a:r>
            <a:r>
              <a:rPr lang="es-ES_tradnl" b="1" dirty="0"/>
              <a:t> </a:t>
            </a:r>
            <a:r>
              <a:rPr lang="es-ES_tradnl" b="1" dirty="0" err="1"/>
              <a:t>desfășurate</a:t>
            </a:r>
            <a:r>
              <a:rPr lang="es-ES_tradnl" b="1" dirty="0"/>
              <a:t> în cadrul programului</a:t>
            </a:r>
            <a:r>
              <a:rPr lang="es-ES_tradnl" dirty="0"/>
              <a:t> - </a:t>
            </a:r>
            <a:r>
              <a:rPr lang="es-ES_tradnl" dirty="0" err="1"/>
              <a:t>conform</a:t>
            </a:r>
            <a:r>
              <a:rPr lang="es-ES_tradnl" dirty="0"/>
              <a:t> </a:t>
            </a:r>
            <a:r>
              <a:rPr lang="es-ES_tradnl" dirty="0" err="1"/>
              <a:t>anexei</a:t>
            </a:r>
            <a:r>
              <a:rPr lang="es-ES_tradnl" dirty="0"/>
              <a:t> la </a:t>
            </a:r>
            <a:r>
              <a:rPr lang="es-ES_tradnl" dirty="0" err="1"/>
              <a:t>prezenta</a:t>
            </a:r>
            <a:r>
              <a:rPr lang="es-ES_tradnl" dirty="0"/>
              <a:t> </a:t>
            </a:r>
            <a:r>
              <a:rPr lang="es-ES_tradnl" dirty="0" err="1"/>
              <a:t>metodologie</a:t>
            </a:r>
            <a:r>
              <a:rPr lang="es-ES_tradnl" dirty="0"/>
              <a:t>, număr de </a:t>
            </a:r>
            <a:r>
              <a:rPr lang="es-ES_tradnl" dirty="0" err="1"/>
              <a:t>participanți</a:t>
            </a:r>
            <a:r>
              <a:rPr lang="es-ES_tradnl" dirty="0"/>
              <a:t>: </a:t>
            </a:r>
            <a:r>
              <a:rPr lang="es-ES_tradnl" dirty="0" err="1"/>
              <a:t>antepreșcolari</a:t>
            </a:r>
            <a:r>
              <a:rPr lang="es-ES_tradnl" dirty="0"/>
              <a:t>/</a:t>
            </a:r>
            <a:r>
              <a:rPr lang="es-ES_tradnl" dirty="0" err="1"/>
              <a:t>preșcolari</a:t>
            </a:r>
            <a:r>
              <a:rPr lang="es-ES_tradnl" dirty="0"/>
              <a:t>/</a:t>
            </a:r>
            <a:r>
              <a:rPr lang="es-ES_tradnl" dirty="0" err="1"/>
              <a:t>elevi</a:t>
            </a:r>
            <a:r>
              <a:rPr lang="es-ES_tradnl" dirty="0"/>
              <a:t>/</a:t>
            </a:r>
            <a:r>
              <a:rPr lang="es-ES_tradnl" dirty="0" err="1"/>
              <a:t>părinți</a:t>
            </a:r>
            <a:r>
              <a:rPr lang="es-ES_tradnl" dirty="0"/>
              <a:t>/</a:t>
            </a:r>
            <a:r>
              <a:rPr lang="es-ES_tradnl" dirty="0" err="1"/>
              <a:t>reprezentanți</a:t>
            </a:r>
            <a:r>
              <a:rPr lang="es-ES_tradnl" dirty="0"/>
              <a:t> </a:t>
            </a:r>
            <a:r>
              <a:rPr lang="es-ES_tradnl" dirty="0" err="1"/>
              <a:t>legali</a:t>
            </a:r>
            <a:r>
              <a:rPr lang="es-ES_tradnl" dirty="0"/>
              <a:t> și cadre </a:t>
            </a:r>
            <a:r>
              <a:rPr lang="es-ES_tradnl" dirty="0" err="1"/>
              <a:t>didactice</a:t>
            </a:r>
            <a:r>
              <a:rPr lang="es-ES_tradnl" dirty="0"/>
              <a:t>. </a:t>
            </a:r>
            <a:endParaRPr lang="ro-RO" dirty="0" smtClean="0"/>
          </a:p>
          <a:p>
            <a:pPr>
              <a:spcBef>
                <a:spcPts val="1800"/>
              </a:spcBef>
            </a:pPr>
            <a:r>
              <a:rPr lang="es-ES_tradnl" dirty="0" smtClean="0"/>
              <a:t>Fiecare </a:t>
            </a:r>
            <a:r>
              <a:rPr lang="es-ES_tradnl" dirty="0" err="1"/>
              <a:t>unitate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 </a:t>
            </a:r>
            <a:r>
              <a:rPr lang="es-ES_tradnl" dirty="0" err="1"/>
              <a:t>încarcă</a:t>
            </a:r>
            <a:r>
              <a:rPr lang="es-ES_tradnl" dirty="0"/>
              <a:t>, în </a:t>
            </a:r>
            <a:r>
              <a:rPr lang="es-ES_tradnl" dirty="0" err="1"/>
              <a:t>platforma</a:t>
            </a:r>
            <a:r>
              <a:rPr lang="es-ES_tradnl" dirty="0"/>
              <a:t> </a:t>
            </a:r>
            <a:r>
              <a:rPr lang="es-ES_tradnl" dirty="0" err="1"/>
              <a:t>dedicată</a:t>
            </a:r>
            <a:r>
              <a:rPr lang="es-ES_tradnl" dirty="0"/>
              <a:t>, informațiile </a:t>
            </a:r>
            <a:r>
              <a:rPr lang="es-ES_tradnl" dirty="0" err="1"/>
              <a:t>cuprinse</a:t>
            </a:r>
            <a:r>
              <a:rPr lang="es-ES_tradnl" dirty="0"/>
              <a:t> în anexa la </a:t>
            </a:r>
            <a:r>
              <a:rPr lang="es-ES_tradnl" dirty="0" err="1"/>
              <a:t>prezenta</a:t>
            </a:r>
            <a:r>
              <a:rPr lang="es-ES_tradnl" dirty="0"/>
              <a:t> </a:t>
            </a:r>
            <a:r>
              <a:rPr lang="es-ES_tradnl" dirty="0" err="1"/>
              <a:t>metodologie</a:t>
            </a:r>
            <a:r>
              <a:rPr lang="es-ES_tradnl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Analiza și raportul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26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2446914"/>
              </p:ext>
            </p:extLst>
          </p:nvPr>
        </p:nvGraphicFramePr>
        <p:xfrm>
          <a:off x="76200" y="1524000"/>
          <a:ext cx="8915400" cy="291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Jud</a:t>
                      </a:r>
                      <a:r>
                        <a:rPr kumimoji="0" lang="es-ES_tradnl" sz="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sz="900" b="1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900" b="1" i="0" dirty="0" smtClean="0"/>
                        <a:t>Școala</a:t>
                      </a:r>
                      <a:endParaRPr lang="en-US" sz="900" b="1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o-RO" sz="900" b="1" i="0" dirty="0" smtClean="0"/>
                        <a:t>Clasa/</a:t>
                      </a:r>
                    </a:p>
                    <a:p>
                      <a:r>
                        <a:rPr lang="ro-RO" sz="900" b="1" i="0" dirty="0" smtClean="0"/>
                        <a:t>Clasele</a:t>
                      </a:r>
                      <a:endParaRPr lang="en-US" sz="900" b="1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Denumirea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activității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</a:t>
                      </a:r>
                      <a:r>
                        <a:rPr kumimoji="0" lang="es-ES_tradnl" sz="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antepreșcolari</a:t>
                      </a:r>
                      <a:r>
                        <a:rPr kumimoji="0" lang="es-ES_tradnl" sz="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preșcolari</a:t>
                      </a:r>
                      <a:r>
                        <a:rPr kumimoji="0" lang="es-ES_tradnl" sz="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elevi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participanți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i="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</a:t>
                      </a:r>
                      <a:r>
                        <a:rPr kumimoji="0" lang="es-ES_tradnl" sz="9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cadre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900" b="1" i="0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didactice</a:t>
                      </a:r>
                      <a:endParaRPr kumimoji="0" lang="en-US" sz="900" b="1" i="0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i="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o-RO" sz="900" b="1" dirty="0" smtClean="0"/>
                        <a:t>Nr.</a:t>
                      </a:r>
                      <a:r>
                        <a:rPr lang="ro-RO" sz="900" b="1" baseline="0" dirty="0" smtClean="0"/>
                        <a:t> </a:t>
                      </a:r>
                      <a:r>
                        <a:rPr lang="ro-RO" sz="900" b="1" dirty="0" smtClean="0"/>
                        <a:t>parteneri participanți</a:t>
                      </a:r>
                      <a:endParaRPr lang="en-US" sz="9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es-ES_tradnl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Tip</a:t>
                      </a:r>
                      <a:r>
                        <a:rPr kumimoji="0" lang="es-ES_tradnl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categorie</a:t>
                      </a:r>
                      <a:endParaRPr kumimoji="0" lang="en-US" sz="9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activitate</a:t>
                      </a:r>
                      <a:r>
                        <a:rPr kumimoji="0" lang="es-ES_tradnl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</a:t>
                      </a:r>
                      <a:endParaRPr lang="en-US" sz="9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0" lang="es-ES_tradnl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Reușite</a:t>
                      </a:r>
                      <a:r>
                        <a:rPr kumimoji="0" lang="es-ES_tradnl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resurse,</a:t>
                      </a:r>
                      <a:endParaRPr kumimoji="0" lang="en-US" sz="9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s-ES_tradnl" sz="9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dificultăți, </a:t>
                      </a:r>
                      <a:r>
                        <a:rPr kumimoji="0" lang="es-ES_tradnl" sz="900" b="1" kern="1200" dirty="0" err="1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soluții</a:t>
                      </a:r>
                      <a:endParaRPr kumimoji="0" lang="en-US" sz="9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94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900" b="1" dirty="0" smtClean="0"/>
                        <a:t>Părinți/ reprezentanți legali</a:t>
                      </a:r>
                      <a:endParaRPr lang="en-US" sz="9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o-RO" sz="900" b="1" dirty="0" smtClean="0"/>
                        <a:t>Comunitatea locală</a:t>
                      </a:r>
                      <a:endParaRPr lang="en-US" sz="9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o-RO" sz="900" b="1" dirty="0" smtClean="0"/>
                        <a:t>ONG-uri</a:t>
                      </a:r>
                      <a:endParaRPr lang="en-US" sz="900" b="1" dirty="0"/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r>
                        <a:rPr lang="ro-RO" sz="900" b="1" dirty="0" smtClean="0"/>
                        <a:t>Alții</a:t>
                      </a:r>
                      <a:endParaRPr lang="en-US" sz="900" b="1" dirty="0"/>
                    </a:p>
                  </a:txBody>
                  <a:tcPr vert="vert270"/>
                </a:tc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Model</a:t>
            </a:r>
            <a:r>
              <a:rPr lang="es-ES_tradnl" dirty="0">
                <a:effectLst/>
              </a:rPr>
              <a:t> de </a:t>
            </a:r>
            <a:r>
              <a:rPr lang="es-ES_tradnl" dirty="0" err="1">
                <a:effectLst/>
              </a:rPr>
              <a:t>raportare</a:t>
            </a:r>
            <a:r>
              <a:rPr lang="es-ES_tradnl" dirty="0">
                <a:effectLst/>
              </a:rPr>
              <a:t> la </a:t>
            </a:r>
            <a:r>
              <a:rPr lang="es-ES_tradnl" dirty="0" err="1">
                <a:effectLst/>
              </a:rPr>
              <a:t>nivelul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unității</a:t>
            </a:r>
            <a:r>
              <a:rPr lang="es-ES_tradnl" dirty="0">
                <a:effectLst/>
              </a:rPr>
              <a:t> de </a:t>
            </a:r>
            <a:r>
              <a:rPr lang="es-ES_tradnl" dirty="0" err="1">
                <a:effectLst/>
              </a:rPr>
              <a:t>învățământ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" y="4583162"/>
            <a:ext cx="89154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1400" dirty="0"/>
              <a:t>*ex. </a:t>
            </a:r>
            <a:r>
              <a:rPr lang="es-ES_tradnl" sz="1400" dirty="0" err="1"/>
              <a:t>exploatarea</a:t>
            </a:r>
            <a:r>
              <a:rPr lang="es-ES_tradnl" sz="1400" dirty="0"/>
              <a:t> iresponsabilă a </a:t>
            </a:r>
            <a:r>
              <a:rPr lang="es-ES_tradnl" sz="1400" dirty="0" err="1"/>
              <a:t>resurselor</a:t>
            </a:r>
            <a:r>
              <a:rPr lang="es-ES_tradnl" sz="1400" dirty="0"/>
              <a:t> naturale, </a:t>
            </a:r>
            <a:r>
              <a:rPr lang="es-ES_tradnl" sz="1400" dirty="0" err="1"/>
              <a:t>poluarea</a:t>
            </a:r>
            <a:r>
              <a:rPr lang="es-ES_tradnl" sz="1400" dirty="0"/>
              <a:t>, </a:t>
            </a:r>
            <a:r>
              <a:rPr lang="es-ES_tradnl" sz="1400" dirty="0" err="1"/>
              <a:t>risipa</a:t>
            </a:r>
            <a:r>
              <a:rPr lang="es-ES_tradnl" sz="1400" dirty="0"/>
              <a:t> </a:t>
            </a:r>
            <a:r>
              <a:rPr lang="es-ES_tradnl" sz="1400" dirty="0" err="1"/>
              <a:t>alimentară</a:t>
            </a:r>
            <a:r>
              <a:rPr lang="es-ES_tradnl" sz="1400" dirty="0"/>
              <a:t>, </a:t>
            </a:r>
            <a:r>
              <a:rPr lang="es-ES_tradnl" sz="1400" dirty="0" err="1"/>
              <a:t>managementul</a:t>
            </a:r>
            <a:r>
              <a:rPr lang="es-ES_tradnl" sz="1400" dirty="0"/>
              <a:t> </a:t>
            </a:r>
            <a:r>
              <a:rPr lang="es-ES_tradnl" sz="1400" dirty="0" err="1"/>
              <a:t>deșeurilor</a:t>
            </a:r>
            <a:r>
              <a:rPr lang="es-ES_tradnl" sz="1400" dirty="0"/>
              <a:t>, </a:t>
            </a:r>
            <a:r>
              <a:rPr lang="es-ES_tradnl" sz="1400" dirty="0" err="1"/>
              <a:t>consumul</a:t>
            </a:r>
            <a:r>
              <a:rPr lang="es-ES_tradnl" sz="1400" dirty="0"/>
              <a:t> și </a:t>
            </a:r>
            <a:r>
              <a:rPr lang="es-ES_tradnl" sz="1400" dirty="0" err="1"/>
              <a:t>producția</a:t>
            </a:r>
            <a:r>
              <a:rPr lang="es-ES_tradnl" sz="1400" dirty="0"/>
              <a:t> </a:t>
            </a:r>
            <a:r>
              <a:rPr lang="es-ES_tradnl" sz="1400" dirty="0" err="1"/>
              <a:t>sustenabile</a:t>
            </a:r>
            <a:r>
              <a:rPr lang="es-ES_tradnl" sz="1400" dirty="0"/>
              <a:t>, </a:t>
            </a:r>
            <a:r>
              <a:rPr lang="es-ES_tradnl" sz="1400" dirty="0" err="1"/>
              <a:t>biodiversitatea</a:t>
            </a:r>
            <a:r>
              <a:rPr lang="es-ES_tradnl" sz="1400" dirty="0"/>
              <a:t>, </a:t>
            </a:r>
            <a:r>
              <a:rPr lang="es-ES_tradnl" sz="1400" dirty="0" err="1"/>
              <a:t>pădurile</a:t>
            </a:r>
            <a:r>
              <a:rPr lang="es-ES_tradnl" sz="1400" dirty="0"/>
              <a:t> și viața </a:t>
            </a:r>
            <a:r>
              <a:rPr lang="es-ES_tradnl" sz="1400" dirty="0" err="1"/>
              <a:t>terestră</a:t>
            </a:r>
            <a:r>
              <a:rPr lang="es-ES_tradnl" sz="1400" dirty="0"/>
              <a:t>, apele și viața </a:t>
            </a:r>
            <a:r>
              <a:rPr lang="es-ES_tradnl" sz="1400" dirty="0" err="1"/>
              <a:t>acvatică</a:t>
            </a:r>
            <a:r>
              <a:rPr lang="es-ES_tradnl" sz="1400" dirty="0"/>
              <a:t>, </a:t>
            </a:r>
            <a:r>
              <a:rPr lang="es-ES_tradnl" sz="1400" dirty="0" err="1"/>
              <a:t>catastrofele</a:t>
            </a:r>
            <a:r>
              <a:rPr lang="es-ES_tradnl" sz="1400" dirty="0"/>
              <a:t> naturale, energia verde, </a:t>
            </a:r>
            <a:r>
              <a:rPr lang="es-ES_tradnl" sz="1400" dirty="0" err="1"/>
              <a:t>justiția</a:t>
            </a:r>
            <a:r>
              <a:rPr lang="es-ES_tradnl" sz="1400" dirty="0"/>
              <a:t> socială etc.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334981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610600" cy="486429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ro-RO" dirty="0" smtClean="0"/>
              <a:t>l</a:t>
            </a:r>
            <a:r>
              <a:rPr lang="es-ES_tradnl" dirty="0" smtClean="0"/>
              <a:t>a </a:t>
            </a:r>
            <a:r>
              <a:rPr lang="es-ES_tradnl" dirty="0" err="1"/>
              <a:t>sfârșitul</a:t>
            </a:r>
            <a:r>
              <a:rPr lang="es-ES_tradnl" dirty="0"/>
              <a:t> </a:t>
            </a:r>
            <a:r>
              <a:rPr lang="es-ES_tradnl" dirty="0" err="1"/>
              <a:t>anului</a:t>
            </a:r>
            <a:r>
              <a:rPr lang="es-ES_tradnl" dirty="0"/>
              <a:t> </a:t>
            </a:r>
            <a:r>
              <a:rPr lang="es-ES_tradnl" dirty="0" err="1"/>
              <a:t>școlar</a:t>
            </a:r>
            <a:r>
              <a:rPr lang="es-ES_tradnl" dirty="0"/>
              <a:t>, </a:t>
            </a:r>
            <a:r>
              <a:rPr lang="es-ES_tradnl" dirty="0" err="1" smtClean="0"/>
              <a:t>includ</a:t>
            </a:r>
            <a:r>
              <a:rPr lang="es-ES_tradnl" dirty="0" smtClean="0"/>
              <a:t> </a:t>
            </a:r>
            <a:r>
              <a:rPr lang="es-ES_tradnl" dirty="0"/>
              <a:t>în raportul privind starea </a:t>
            </a:r>
            <a:r>
              <a:rPr lang="es-ES_tradnl" dirty="0" err="1"/>
              <a:t>învățământului</a:t>
            </a:r>
            <a:r>
              <a:rPr lang="es-ES_tradnl" dirty="0"/>
              <a:t> un </a:t>
            </a:r>
            <a:r>
              <a:rPr lang="es-ES_tradnl" dirty="0" err="1"/>
              <a:t>capitol</a:t>
            </a:r>
            <a:r>
              <a:rPr lang="es-ES_tradnl" dirty="0"/>
              <a:t> referitor la </a:t>
            </a:r>
            <a:r>
              <a:rPr lang="es-ES_tradnl" dirty="0" err="1"/>
              <a:t>programul</a:t>
            </a:r>
            <a:r>
              <a:rPr lang="es-ES_tradnl" dirty="0"/>
              <a:t> „</a:t>
            </a:r>
            <a:r>
              <a:rPr lang="es-ES_tradnl" dirty="0" err="1">
                <a:solidFill>
                  <a:srgbClr val="00B050"/>
                </a:solidFill>
              </a:rPr>
              <a:t>Săptămâna</a:t>
            </a:r>
            <a:r>
              <a:rPr lang="es-ES_tradnl" dirty="0">
                <a:solidFill>
                  <a:srgbClr val="00B050"/>
                </a:solidFill>
              </a:rPr>
              <a:t> verde</a:t>
            </a:r>
            <a:r>
              <a:rPr lang="es-ES_tradnl" dirty="0"/>
              <a:t>”;</a:t>
            </a:r>
            <a:endParaRPr lang="en-US" dirty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s-ES_tradnl" dirty="0" err="1" smtClean="0"/>
              <a:t>elaborează</a:t>
            </a:r>
            <a:r>
              <a:rPr lang="es-ES_tradnl" dirty="0" smtClean="0"/>
              <a:t> </a:t>
            </a:r>
            <a:r>
              <a:rPr lang="es-ES_tradnl" dirty="0"/>
              <a:t>un </a:t>
            </a:r>
            <a:r>
              <a:rPr lang="es-ES_tradnl" dirty="0" err="1"/>
              <a:t>raport</a:t>
            </a:r>
            <a:r>
              <a:rPr lang="es-ES_tradnl" dirty="0"/>
              <a:t> </a:t>
            </a:r>
            <a:r>
              <a:rPr lang="es-ES_tradnl" dirty="0" err="1"/>
              <a:t>sintetic</a:t>
            </a:r>
            <a:r>
              <a:rPr lang="es-ES_tradnl" dirty="0"/>
              <a:t>, pe baza </a:t>
            </a:r>
            <a:r>
              <a:rPr lang="es-ES_tradnl" dirty="0" err="1"/>
              <a:t>informațiilor</a:t>
            </a:r>
            <a:r>
              <a:rPr lang="es-ES_tradnl" dirty="0"/>
              <a:t> </a:t>
            </a:r>
            <a:r>
              <a:rPr lang="es-ES_tradnl" dirty="0" err="1"/>
              <a:t>furnizate</a:t>
            </a:r>
            <a:r>
              <a:rPr lang="es-ES_tradnl" dirty="0"/>
              <a:t> de toate </a:t>
            </a:r>
            <a:r>
              <a:rPr lang="es-ES_tradnl" dirty="0" err="1"/>
              <a:t>unitățile</a:t>
            </a:r>
            <a:r>
              <a:rPr lang="es-ES_tradnl" dirty="0"/>
              <a:t> de </a:t>
            </a:r>
            <a:r>
              <a:rPr lang="es-ES_tradnl" dirty="0" err="1"/>
              <a:t>învățământ</a:t>
            </a:r>
            <a:r>
              <a:rPr lang="es-ES_tradnl" dirty="0"/>
              <a:t>, </a:t>
            </a:r>
            <a:r>
              <a:rPr lang="es-ES_tradnl" dirty="0" err="1"/>
              <a:t>conform</a:t>
            </a:r>
            <a:r>
              <a:rPr lang="es-ES_tradnl" dirty="0"/>
              <a:t> </a:t>
            </a:r>
            <a:r>
              <a:rPr lang="es-ES_tradnl" dirty="0" err="1"/>
              <a:t>modelului</a:t>
            </a:r>
            <a:r>
              <a:rPr lang="es-ES_tradnl" dirty="0"/>
              <a:t> </a:t>
            </a:r>
            <a:r>
              <a:rPr lang="es-ES_tradnl" dirty="0" err="1"/>
              <a:t>din</a:t>
            </a:r>
            <a:r>
              <a:rPr lang="es-ES_tradnl" dirty="0"/>
              <a:t> anexa la </a:t>
            </a:r>
            <a:r>
              <a:rPr lang="es-ES_tradnl" dirty="0" err="1"/>
              <a:t>prezenta</a:t>
            </a:r>
            <a:r>
              <a:rPr lang="es-ES_tradnl" dirty="0"/>
              <a:t> </a:t>
            </a:r>
            <a:r>
              <a:rPr lang="es-ES_tradnl" dirty="0" err="1"/>
              <a:t>metodologie</a:t>
            </a:r>
            <a:r>
              <a:rPr lang="es-ES_tradnl" dirty="0"/>
              <a:t>. </a:t>
            </a:r>
            <a:endParaRPr lang="ro-RO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s-ES_tradnl" b="1" dirty="0" smtClean="0"/>
              <a:t>Raportul </a:t>
            </a:r>
            <a:r>
              <a:rPr lang="es-ES_tradnl" b="1" dirty="0"/>
              <a:t>se transmite la </a:t>
            </a:r>
            <a:r>
              <a:rPr lang="es-ES_tradnl" b="1" dirty="0" err="1"/>
              <a:t>Ministerul</a:t>
            </a:r>
            <a:r>
              <a:rPr lang="es-ES_tradnl" b="1" dirty="0"/>
              <a:t> </a:t>
            </a:r>
            <a:r>
              <a:rPr lang="es-ES_tradnl" b="1" dirty="0" err="1"/>
              <a:t>Educației</a:t>
            </a:r>
            <a:r>
              <a:rPr lang="es-ES_tradnl" b="1" dirty="0"/>
              <a:t>, în </a:t>
            </a:r>
            <a:r>
              <a:rPr lang="es-ES_tradnl" b="1" dirty="0" err="1"/>
              <a:t>termen</a:t>
            </a:r>
            <a:r>
              <a:rPr lang="es-ES_tradnl" b="1" dirty="0"/>
              <a:t> de o lună de la </a:t>
            </a:r>
            <a:r>
              <a:rPr lang="es-ES_tradnl" b="1" dirty="0" err="1"/>
              <a:t>încheierea</a:t>
            </a:r>
            <a:r>
              <a:rPr lang="es-ES_tradnl" b="1" dirty="0"/>
              <a:t> </a:t>
            </a:r>
            <a:r>
              <a:rPr lang="es-ES_tradnl" b="1" dirty="0" err="1"/>
              <a:t>anului</a:t>
            </a:r>
            <a:r>
              <a:rPr lang="es-ES_tradnl" b="1" dirty="0"/>
              <a:t> </a:t>
            </a:r>
            <a:r>
              <a:rPr lang="es-ES_tradnl" b="1" dirty="0" err="1"/>
              <a:t>școlar</a:t>
            </a:r>
            <a:r>
              <a:rPr lang="es-ES_tradnl" b="1" dirty="0" smtClean="0"/>
              <a:t>.</a:t>
            </a:r>
            <a:endParaRPr lang="ro-RO" b="1" dirty="0" smtClean="0"/>
          </a:p>
          <a:p>
            <a:pPr>
              <a:lnSpc>
                <a:spcPct val="110000"/>
              </a:lnSpc>
              <a:spcBef>
                <a:spcPts val="1200"/>
              </a:spcBef>
            </a:pPr>
            <a:r>
              <a:rPr lang="es-ES_tradnl" dirty="0" err="1"/>
              <a:t>pot</a:t>
            </a:r>
            <a:r>
              <a:rPr lang="es-ES_tradnl" dirty="0"/>
              <a:t> elabora și aplica </a:t>
            </a:r>
            <a:r>
              <a:rPr lang="es-ES_tradnl" dirty="0" err="1"/>
              <a:t>proceduri</a:t>
            </a:r>
            <a:r>
              <a:rPr lang="es-ES_tradnl" dirty="0"/>
              <a:t> </a:t>
            </a:r>
            <a:r>
              <a:rPr lang="es-ES_tradnl" dirty="0" err="1"/>
              <a:t>specifice</a:t>
            </a:r>
            <a:r>
              <a:rPr lang="es-ES_tradnl" dirty="0"/>
              <a:t> </a:t>
            </a:r>
            <a:r>
              <a:rPr lang="es-ES_tradnl" dirty="0" err="1"/>
              <a:t>proprii</a:t>
            </a:r>
            <a:r>
              <a:rPr lang="es-ES_tradnl" dirty="0"/>
              <a:t> privind organizarea și </a:t>
            </a:r>
            <a:r>
              <a:rPr lang="es-ES_tradnl" dirty="0" err="1"/>
              <a:t>desfășurarea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verde”, </a:t>
            </a:r>
            <a:r>
              <a:rPr lang="es-ES_tradnl" dirty="0" err="1"/>
              <a:t>cu</a:t>
            </a:r>
            <a:r>
              <a:rPr lang="es-ES_tradnl" dirty="0"/>
              <a:t> </a:t>
            </a:r>
            <a:r>
              <a:rPr lang="es-ES_tradnl" dirty="0" err="1"/>
              <a:t>respectarea</a:t>
            </a:r>
            <a:r>
              <a:rPr lang="es-ES_tradnl" dirty="0"/>
              <a:t> a </a:t>
            </a:r>
            <a:r>
              <a:rPr lang="es-ES_tradnl" dirty="0" err="1"/>
              <a:t>prevederilor</a:t>
            </a:r>
            <a:r>
              <a:rPr lang="es-ES_tradnl" dirty="0"/>
              <a:t> </a:t>
            </a:r>
            <a:r>
              <a:rPr lang="es-ES_tradnl" dirty="0" err="1"/>
              <a:t>prezentei</a:t>
            </a:r>
            <a:r>
              <a:rPr lang="es-ES_tradnl" dirty="0"/>
              <a:t> </a:t>
            </a:r>
            <a:r>
              <a:rPr lang="es-ES_tradnl" dirty="0" err="1"/>
              <a:t>metodologii</a:t>
            </a:r>
            <a:r>
              <a:rPr lang="es-ES_tradnl" dirty="0"/>
              <a:t>.</a:t>
            </a:r>
            <a:endParaRPr lang="en-US" dirty="0"/>
          </a:p>
          <a:p>
            <a:endParaRPr lang="ro-RO" b="1" dirty="0" smtClean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r>
              <a:rPr lang="ro-RO" dirty="0" smtClean="0"/>
              <a:t>Inspectoratele școlare: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Sunt folosite mijloace de </a:t>
            </a:r>
            <a:r>
              <a:rPr lang="es-ES_tradnl" dirty="0" err="1"/>
              <a:t>promovare</a:t>
            </a:r>
            <a:r>
              <a:rPr lang="es-ES_tradnl" dirty="0"/>
              <a:t> și diseminare, precum </a:t>
            </a:r>
            <a:r>
              <a:rPr lang="es-ES_tradnl" dirty="0" err="1"/>
              <a:t>prezentarea</a:t>
            </a:r>
            <a:r>
              <a:rPr lang="es-ES_tradnl" dirty="0"/>
              <a:t> </a:t>
            </a:r>
            <a:r>
              <a:rPr lang="es-ES_tradnl" dirty="0" err="1"/>
              <a:t>activităților</a:t>
            </a:r>
            <a:r>
              <a:rPr lang="es-ES_tradnl" dirty="0"/>
              <a:t> pe </a:t>
            </a:r>
            <a:r>
              <a:rPr lang="es-ES_tradnl" dirty="0" err="1"/>
              <a:t>site</a:t>
            </a:r>
            <a:r>
              <a:rPr lang="es-ES_tradnl" dirty="0"/>
              <a:t>-ul propriu, pe cel al </a:t>
            </a:r>
            <a:r>
              <a:rPr lang="es-ES_tradnl" dirty="0" err="1"/>
              <a:t>partenerilor</a:t>
            </a:r>
            <a:r>
              <a:rPr lang="es-ES_tradnl" dirty="0"/>
              <a:t> </a:t>
            </a:r>
            <a:r>
              <a:rPr lang="es-ES_tradnl" dirty="0" err="1"/>
              <a:t>implicați</a:t>
            </a:r>
            <a:r>
              <a:rPr lang="es-ES_tradnl" dirty="0"/>
              <a:t> în </a:t>
            </a:r>
            <a:r>
              <a:rPr lang="es-ES_tradnl" dirty="0" err="1"/>
              <a:t>activități</a:t>
            </a:r>
            <a:r>
              <a:rPr lang="es-ES_tradnl" dirty="0"/>
              <a:t>, pe </a:t>
            </a:r>
            <a:r>
              <a:rPr lang="es-ES_tradnl" dirty="0" err="1"/>
              <a:t>platforma</a:t>
            </a:r>
            <a:r>
              <a:rPr lang="es-ES_tradnl" dirty="0"/>
              <a:t> </a:t>
            </a:r>
            <a:r>
              <a:rPr lang="es-ES_tradnl" dirty="0" err="1"/>
              <a:t>dedicată</a:t>
            </a:r>
            <a:r>
              <a:rPr lang="es-ES_tradnl" dirty="0"/>
              <a:t>, </a:t>
            </a:r>
            <a:r>
              <a:rPr lang="es-ES_tradnl" dirty="0" err="1"/>
              <a:t>informări</a:t>
            </a:r>
            <a:r>
              <a:rPr lang="es-ES_tradnl" dirty="0"/>
              <a:t>/</a:t>
            </a:r>
            <a:r>
              <a:rPr lang="es-ES_tradnl" dirty="0" err="1"/>
              <a:t>articole</a:t>
            </a:r>
            <a:r>
              <a:rPr lang="es-ES_tradnl" dirty="0"/>
              <a:t> în </a:t>
            </a:r>
            <a:r>
              <a:rPr lang="es-ES_tradnl" dirty="0" err="1" smtClean="0"/>
              <a:t>mass</a:t>
            </a:r>
            <a:r>
              <a:rPr lang="es-ES_tradnl" dirty="0" smtClean="0"/>
              <a:t>-media</a:t>
            </a:r>
            <a:r>
              <a:rPr lang="ro-RO" dirty="0" smtClean="0"/>
              <a:t> </a:t>
            </a:r>
            <a:r>
              <a:rPr lang="es-ES_tradnl" dirty="0" smtClean="0"/>
              <a:t>de </a:t>
            </a:r>
            <a:r>
              <a:rPr lang="es-ES_tradnl" dirty="0" err="1"/>
              <a:t>lanivel</a:t>
            </a:r>
            <a:r>
              <a:rPr lang="es-ES_tradnl" dirty="0"/>
              <a:t> </a:t>
            </a:r>
            <a:r>
              <a:rPr lang="es-ES_tradnl" dirty="0" smtClean="0"/>
              <a:t>local</a:t>
            </a:r>
            <a:r>
              <a:rPr lang="ro-RO" dirty="0" smtClean="0"/>
              <a:t> </a:t>
            </a:r>
            <a:r>
              <a:rPr lang="es-ES_tradnl" dirty="0" smtClean="0"/>
              <a:t>sa</a:t>
            </a:r>
            <a:r>
              <a:rPr lang="ro-RO" dirty="0" smtClean="0"/>
              <a:t> </a:t>
            </a:r>
            <a:r>
              <a:rPr lang="es-ES_tradnl" dirty="0" smtClean="0"/>
              <a:t>central</a:t>
            </a:r>
            <a:r>
              <a:rPr lang="es-ES_tradnl" dirty="0"/>
              <a:t>, fotografii, filme, </a:t>
            </a:r>
            <a:r>
              <a:rPr lang="es-ES_tradnl" dirty="0" err="1" smtClean="0"/>
              <a:t>cu</a:t>
            </a:r>
            <a:r>
              <a:rPr lang="ro-RO" dirty="0" smtClean="0"/>
              <a:t> </a:t>
            </a:r>
            <a:r>
              <a:rPr lang="es-ES_tradnl" dirty="0" err="1" smtClean="0"/>
              <a:t>respectarea</a:t>
            </a:r>
            <a:r>
              <a:rPr lang="es-ES_tradnl" dirty="0" smtClean="0"/>
              <a:t> </a:t>
            </a:r>
            <a:r>
              <a:rPr lang="es-ES_tradnl" dirty="0" err="1"/>
              <a:t>prevederilor</a:t>
            </a:r>
            <a:r>
              <a:rPr lang="es-ES_tradnl" dirty="0"/>
              <a:t> </a:t>
            </a:r>
            <a:r>
              <a:rPr lang="es-ES_tradnl" dirty="0" err="1"/>
              <a:t>Regulamentului</a:t>
            </a:r>
            <a:r>
              <a:rPr lang="es-ES_tradnl" dirty="0"/>
              <a:t> general privind </a:t>
            </a:r>
            <a:r>
              <a:rPr lang="es-ES_tradnl" dirty="0" err="1"/>
              <a:t>protecția</a:t>
            </a:r>
            <a:r>
              <a:rPr lang="es-ES_tradnl" dirty="0"/>
              <a:t> </a:t>
            </a:r>
            <a:r>
              <a:rPr lang="es-ES_tradnl" dirty="0" err="1"/>
              <a:t>datelor</a:t>
            </a:r>
            <a:r>
              <a:rPr lang="es-ES_tradnl" dirty="0" smtClean="0"/>
              <a:t>.</a:t>
            </a:r>
            <a:endParaRPr lang="ro-RO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err="1">
                <a:effectLst/>
              </a:rPr>
              <a:t>Diseminarea</a:t>
            </a:r>
            <a:r>
              <a:rPr lang="es-ES_tradnl" dirty="0">
                <a:effectLst/>
              </a:rPr>
              <a:t> și </a:t>
            </a:r>
            <a:r>
              <a:rPr lang="es-ES_tradnl" dirty="0" err="1">
                <a:effectLst/>
              </a:rPr>
              <a:t>recunoașterea</a:t>
            </a:r>
            <a:r>
              <a:rPr lang="es-ES_tradnl" dirty="0">
                <a:effectLst/>
              </a:rPr>
              <a:t> </a:t>
            </a:r>
            <a:r>
              <a:rPr lang="es-ES_tradnl" dirty="0" err="1">
                <a:effectLst/>
              </a:rPr>
              <a:t>exemplelor</a:t>
            </a:r>
            <a:r>
              <a:rPr lang="es-ES_tradnl" dirty="0">
                <a:effectLst/>
              </a:rPr>
              <a:t> de bune </a:t>
            </a:r>
            <a:r>
              <a:rPr lang="es-ES_tradnl" dirty="0" err="1">
                <a:effectLst/>
              </a:rPr>
              <a:t>practici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9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534400" cy="4525963"/>
          </a:xfrm>
        </p:spPr>
        <p:txBody>
          <a:bodyPr/>
          <a:lstStyle/>
          <a:p>
            <a:pPr marL="548640">
              <a:spcBef>
                <a:spcPts val="1800"/>
              </a:spcBef>
            </a:pPr>
            <a:r>
              <a:rPr lang="ro-RO" dirty="0" smtClean="0"/>
              <a:t>cuprinde </a:t>
            </a:r>
            <a:r>
              <a:rPr lang="es-ES_tradnl" dirty="0" smtClean="0"/>
              <a:t>activităţi </a:t>
            </a:r>
            <a:r>
              <a:rPr lang="es-ES_tradnl" dirty="0" err="1" smtClean="0"/>
              <a:t>educaționale</a:t>
            </a:r>
            <a:r>
              <a:rPr lang="es-ES_tradnl" dirty="0" smtClean="0"/>
              <a:t> </a:t>
            </a:r>
            <a:r>
              <a:rPr lang="es-ES_tradnl" dirty="0" err="1" smtClean="0"/>
              <a:t>care</a:t>
            </a:r>
            <a:r>
              <a:rPr lang="es-ES_tradnl" dirty="0" smtClean="0"/>
              <a:t> </a:t>
            </a:r>
            <a:r>
              <a:rPr lang="es-ES_tradnl" dirty="0" err="1"/>
              <a:t>contribuie</a:t>
            </a:r>
            <a:r>
              <a:rPr lang="es-ES_tradnl" dirty="0"/>
              <a:t> la </a:t>
            </a:r>
            <a:r>
              <a:rPr lang="es-ES_tradnl" dirty="0" err="1"/>
              <a:t>prevenirea</a:t>
            </a:r>
            <a:r>
              <a:rPr lang="es-ES_tradnl" dirty="0"/>
              <a:t> </a:t>
            </a:r>
            <a:r>
              <a:rPr lang="es-ES_tradnl" dirty="0" err="1"/>
              <a:t>schimbărilor</a:t>
            </a:r>
            <a:r>
              <a:rPr lang="es-ES_tradnl" dirty="0"/>
              <a:t> climatice şi la </a:t>
            </a:r>
            <a:r>
              <a:rPr lang="es-ES_tradnl" dirty="0" err="1"/>
              <a:t>protejarea</a:t>
            </a:r>
            <a:r>
              <a:rPr lang="es-ES_tradnl" dirty="0"/>
              <a:t> </a:t>
            </a:r>
            <a:r>
              <a:rPr lang="es-ES_tradnl" dirty="0" err="1"/>
              <a:t>mediului</a:t>
            </a:r>
            <a:r>
              <a:rPr lang="es-ES_tradnl" dirty="0"/>
              <a:t>. </a:t>
            </a:r>
            <a:endParaRPr lang="es-ES_tradnl" dirty="0" smtClean="0"/>
          </a:p>
          <a:p>
            <a:pPr marL="548640">
              <a:spcBef>
                <a:spcPts val="1800"/>
              </a:spcBef>
            </a:pPr>
            <a:r>
              <a:rPr lang="es-ES_tradnl" dirty="0" err="1" smtClean="0"/>
              <a:t>contribuie</a:t>
            </a:r>
            <a:r>
              <a:rPr lang="es-ES_tradnl" dirty="0" smtClean="0"/>
              <a:t> la </a:t>
            </a:r>
            <a:r>
              <a:rPr lang="es-ES_tradnl" dirty="0"/>
              <a:t>atingerea </a:t>
            </a:r>
            <a:r>
              <a:rPr lang="es-ES_tradnl" dirty="0" err="1" smtClean="0"/>
              <a:t>obiectivelor</a:t>
            </a:r>
            <a:r>
              <a:rPr lang="es-ES_tradnl" dirty="0" smtClean="0"/>
              <a:t> </a:t>
            </a:r>
            <a:r>
              <a:rPr lang="es-ES_tradnl" dirty="0" err="1" smtClean="0"/>
              <a:t>educaționale</a:t>
            </a:r>
            <a:r>
              <a:rPr lang="es-ES_tradnl" dirty="0" smtClean="0"/>
              <a:t>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domeniile</a:t>
            </a:r>
            <a:r>
              <a:rPr lang="es-ES_tradnl" dirty="0"/>
              <a:t> </a:t>
            </a:r>
            <a:r>
              <a:rPr lang="es-ES_tradnl" dirty="0" err="1"/>
              <a:t>știință</a:t>
            </a:r>
            <a:r>
              <a:rPr lang="es-ES_tradnl" dirty="0"/>
              <a:t>, </a:t>
            </a:r>
            <a:r>
              <a:rPr lang="es-ES_tradnl" dirty="0" err="1"/>
              <a:t>tehnologie</a:t>
            </a:r>
            <a:r>
              <a:rPr lang="es-ES_tradnl" dirty="0"/>
              <a:t>, </a:t>
            </a:r>
            <a:r>
              <a:rPr lang="es-ES_tradnl" dirty="0" err="1"/>
              <a:t>inginerie</a:t>
            </a:r>
            <a:r>
              <a:rPr lang="es-ES_tradnl" dirty="0"/>
              <a:t>, arte și </a:t>
            </a:r>
            <a:r>
              <a:rPr lang="es-ES_tradnl" dirty="0" err="1"/>
              <a:t>matematică</a:t>
            </a:r>
            <a:r>
              <a:rPr lang="es-ES_tradnl" dirty="0"/>
              <a:t> (STIAM</a:t>
            </a:r>
            <a:r>
              <a:rPr lang="es-ES_tradnl" dirty="0" smtClean="0"/>
              <a:t>)</a:t>
            </a:r>
            <a:r>
              <a:rPr lang="ro-RO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>
                <a:effectLst/>
              </a:rPr>
              <a:t>P</a:t>
            </a:r>
            <a:r>
              <a:rPr lang="es-ES_tradnl" dirty="0" err="1">
                <a:effectLst/>
              </a:rPr>
              <a:t>rogramul</a:t>
            </a:r>
            <a:r>
              <a:rPr lang="es-ES_tradnl" dirty="0">
                <a:effectLst/>
              </a:rPr>
              <a:t> „</a:t>
            </a:r>
            <a:r>
              <a:rPr lang="es-ES_tradnl" dirty="0" err="1">
                <a:solidFill>
                  <a:srgbClr val="00B050"/>
                </a:solidFill>
                <a:effectLst/>
              </a:rPr>
              <a:t>Săptămâna</a:t>
            </a:r>
            <a:r>
              <a:rPr lang="es-ES_tradnl" dirty="0">
                <a:solidFill>
                  <a:srgbClr val="00B050"/>
                </a:solidFill>
                <a:effectLst/>
              </a:rPr>
              <a:t> verde</a:t>
            </a:r>
            <a:r>
              <a:rPr lang="es-ES_tradnl" dirty="0">
                <a:effectLst/>
              </a:rPr>
              <a:t>”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81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914400"/>
            <a:ext cx="9067800" cy="4830763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sz="6400" dirty="0" smtClean="0"/>
              <a:t>Unitatea </a:t>
            </a:r>
            <a:r>
              <a:rPr lang="es-ES_tradnl" sz="6400" dirty="0" smtClean="0"/>
              <a:t>de </a:t>
            </a:r>
            <a:r>
              <a:rPr lang="es-ES_tradnl" sz="6400" dirty="0" err="1"/>
              <a:t>învățământ</a:t>
            </a:r>
            <a:r>
              <a:rPr lang="es-ES_tradnl" sz="6400" dirty="0"/>
              <a:t> selectează o </a:t>
            </a:r>
            <a:r>
              <a:rPr lang="es-ES_tradnl" sz="6400" dirty="0" err="1"/>
              <a:t>activitate</a:t>
            </a:r>
            <a:r>
              <a:rPr lang="es-ES_tradnl" sz="6400" dirty="0"/>
              <a:t> dintre cele </a:t>
            </a:r>
            <a:r>
              <a:rPr lang="es-ES_tradnl" sz="6400" dirty="0" err="1" smtClean="0"/>
              <a:t>desfășurate</a:t>
            </a:r>
            <a:r>
              <a:rPr lang="ro-RO" sz="6400" dirty="0" smtClean="0"/>
              <a:t> și </a:t>
            </a:r>
            <a:r>
              <a:rPr lang="es-ES_tradnl" sz="6400" dirty="0" smtClean="0"/>
              <a:t>transmite </a:t>
            </a:r>
            <a:r>
              <a:rPr lang="es-ES_tradnl" sz="6400" dirty="0" err="1"/>
              <a:t>electronic</a:t>
            </a:r>
            <a:r>
              <a:rPr lang="es-ES_tradnl" sz="6400" dirty="0"/>
              <a:t>, la </a:t>
            </a:r>
            <a:r>
              <a:rPr lang="es-ES_tradnl" sz="6400" dirty="0" err="1"/>
              <a:t>inspectoratul</a:t>
            </a:r>
            <a:r>
              <a:rPr lang="es-ES_tradnl" sz="6400" dirty="0"/>
              <a:t> </a:t>
            </a:r>
            <a:r>
              <a:rPr lang="es-ES_tradnl" sz="6400" dirty="0" err="1"/>
              <a:t>școlar</a:t>
            </a:r>
            <a:r>
              <a:rPr lang="es-ES_tradnl" sz="6400" dirty="0"/>
              <a:t>, dosarul </a:t>
            </a:r>
            <a:r>
              <a:rPr lang="es-ES_tradnl" sz="6400" dirty="0" err="1"/>
              <a:t>celei</a:t>
            </a:r>
            <a:r>
              <a:rPr lang="es-ES_tradnl" sz="6400" dirty="0"/>
              <a:t> mai </a:t>
            </a:r>
            <a:r>
              <a:rPr lang="es-ES_tradnl" sz="6400" dirty="0" err="1"/>
              <a:t>apreciate</a:t>
            </a:r>
            <a:r>
              <a:rPr lang="es-ES_tradnl" sz="6400" dirty="0"/>
              <a:t> </a:t>
            </a:r>
            <a:r>
              <a:rPr lang="es-ES_tradnl" sz="6400" dirty="0" err="1"/>
              <a:t>activități</a:t>
            </a:r>
            <a:r>
              <a:rPr lang="es-ES_tradnl" sz="6400" dirty="0"/>
              <a:t> </a:t>
            </a:r>
            <a:r>
              <a:rPr lang="es-ES_tradnl" sz="6400" dirty="0" err="1"/>
              <a:t>selectate</a:t>
            </a:r>
            <a:r>
              <a:rPr lang="es-ES_tradnl" sz="6400" dirty="0" smtClean="0"/>
              <a:t>.</a:t>
            </a:r>
            <a:r>
              <a:rPr lang="ro-RO" sz="6400" dirty="0" smtClean="0"/>
              <a:t> </a:t>
            </a:r>
            <a:r>
              <a:rPr lang="es-ES_tradnl" sz="6400" dirty="0" err="1"/>
              <a:t>Termenul-limită</a:t>
            </a:r>
            <a:r>
              <a:rPr lang="es-ES_tradnl" sz="6400" dirty="0"/>
              <a:t> de </a:t>
            </a:r>
            <a:r>
              <a:rPr lang="es-ES_tradnl" sz="6400" dirty="0" err="1"/>
              <a:t>trimitere</a:t>
            </a:r>
            <a:r>
              <a:rPr lang="es-ES_tradnl" sz="6400" dirty="0"/>
              <a:t> a </a:t>
            </a:r>
            <a:r>
              <a:rPr lang="es-ES_tradnl" sz="6400" dirty="0" err="1"/>
              <a:t>dosarelor</a:t>
            </a:r>
            <a:r>
              <a:rPr lang="es-ES_tradnl" sz="6400" dirty="0"/>
              <a:t> </a:t>
            </a:r>
            <a:r>
              <a:rPr lang="es-ES_tradnl" sz="6400" dirty="0" err="1"/>
              <a:t>activităților</a:t>
            </a:r>
            <a:r>
              <a:rPr lang="es-ES_tradnl" sz="6400" dirty="0"/>
              <a:t> </a:t>
            </a:r>
            <a:r>
              <a:rPr lang="es-ES_tradnl" sz="6400" dirty="0" err="1"/>
              <a:t>selectate</a:t>
            </a:r>
            <a:r>
              <a:rPr lang="es-ES_tradnl" sz="6400" dirty="0"/>
              <a:t> de fiecare </a:t>
            </a:r>
            <a:r>
              <a:rPr lang="es-ES_tradnl" sz="6400" dirty="0" err="1"/>
              <a:t>școală</a:t>
            </a:r>
            <a:r>
              <a:rPr lang="es-ES_tradnl" sz="6400" dirty="0"/>
              <a:t> este </a:t>
            </a:r>
            <a:r>
              <a:rPr lang="es-ES_tradnl" sz="6400" b="1" dirty="0"/>
              <a:t>10 </a:t>
            </a:r>
            <a:r>
              <a:rPr lang="es-ES_tradnl" sz="6400" b="1" dirty="0" err="1"/>
              <a:t>iunie</a:t>
            </a:r>
            <a:r>
              <a:rPr lang="es-ES_tradnl" sz="6400" dirty="0"/>
              <a:t>.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sz="6400" b="1" dirty="0" smtClean="0"/>
              <a:t>S</a:t>
            </a:r>
            <a:r>
              <a:rPr lang="es-ES_tradnl" sz="6400" b="1" dirty="0" smtClean="0"/>
              <a:t>e </a:t>
            </a:r>
            <a:r>
              <a:rPr lang="es-ES_tradnl" sz="6400" b="1" dirty="0"/>
              <a:t>selectează și se </a:t>
            </a:r>
            <a:r>
              <a:rPr lang="es-ES_tradnl" sz="6400" b="1" dirty="0" err="1"/>
              <a:t>promovează</a:t>
            </a:r>
            <a:r>
              <a:rPr lang="es-ES_tradnl" sz="6400" b="1" dirty="0"/>
              <a:t> 5 </a:t>
            </a:r>
            <a:r>
              <a:rPr lang="es-ES_tradnl" sz="6400" b="1" dirty="0" err="1"/>
              <a:t>activități</a:t>
            </a:r>
            <a:r>
              <a:rPr lang="es-ES_tradnl" sz="6400" dirty="0"/>
              <a:t>, ca modele de bună </a:t>
            </a:r>
            <a:r>
              <a:rPr lang="es-ES_tradnl" sz="6400" dirty="0" err="1"/>
              <a:t>practică</a:t>
            </a:r>
            <a:r>
              <a:rPr lang="es-ES_tradnl" sz="6400" dirty="0"/>
              <a:t>, </a:t>
            </a:r>
            <a:r>
              <a:rPr lang="es-ES_tradnl" sz="6400" dirty="0" err="1"/>
              <a:t>care</a:t>
            </a:r>
            <a:r>
              <a:rPr lang="es-ES_tradnl" sz="6400" dirty="0"/>
              <a:t> </a:t>
            </a:r>
            <a:r>
              <a:rPr lang="es-ES_tradnl" sz="6400" dirty="0" smtClean="0"/>
              <a:t>s-au</a:t>
            </a:r>
            <a:r>
              <a:rPr lang="ro-RO" sz="6400" dirty="0" smtClean="0"/>
              <a:t> </a:t>
            </a:r>
            <a:r>
              <a:rPr lang="es-ES_tradnl" sz="6400" dirty="0" err="1" smtClean="0"/>
              <a:t>desfășurat</a:t>
            </a:r>
            <a:r>
              <a:rPr lang="es-ES_tradnl" sz="6400" dirty="0" smtClean="0"/>
              <a:t> </a:t>
            </a:r>
            <a:r>
              <a:rPr lang="es-ES_tradnl" sz="6400" dirty="0"/>
              <a:t>în cadrul programului „</a:t>
            </a:r>
            <a:r>
              <a:rPr lang="es-ES_tradnl" sz="6400" dirty="0" err="1"/>
              <a:t>Săptămâna</a:t>
            </a:r>
            <a:r>
              <a:rPr lang="es-ES_tradnl" sz="6400" dirty="0"/>
              <a:t> verde” şi </a:t>
            </a:r>
            <a:r>
              <a:rPr lang="es-ES_tradnl" sz="6400" dirty="0" smtClean="0"/>
              <a:t>s-au</a:t>
            </a:r>
            <a:r>
              <a:rPr lang="ro-RO" sz="6400" dirty="0" smtClean="0"/>
              <a:t> </a:t>
            </a:r>
            <a:r>
              <a:rPr lang="es-ES_tradnl" sz="6400" dirty="0" smtClean="0"/>
              <a:t>dovedit </a:t>
            </a:r>
            <a:r>
              <a:rPr lang="es-ES_tradnl" sz="6400" dirty="0"/>
              <a:t>eficiente în dezvoltarea </a:t>
            </a:r>
            <a:r>
              <a:rPr lang="es-ES_tradnl" sz="6400" dirty="0" err="1"/>
              <a:t>competențelor</a:t>
            </a:r>
            <a:r>
              <a:rPr lang="es-ES_tradnl" sz="6400" dirty="0"/>
              <a:t> privind </a:t>
            </a:r>
            <a:r>
              <a:rPr lang="es-ES_tradnl" sz="6400" dirty="0" err="1"/>
              <a:t>investigarea</a:t>
            </a:r>
            <a:r>
              <a:rPr lang="es-ES_tradnl" sz="6400" dirty="0"/>
              <a:t> inter- şi </a:t>
            </a:r>
            <a:r>
              <a:rPr lang="es-ES_tradnl" sz="6400" dirty="0" err="1"/>
              <a:t>transdisciplinară</a:t>
            </a:r>
            <a:r>
              <a:rPr lang="es-ES_tradnl" sz="6400" dirty="0"/>
              <a:t> a </a:t>
            </a:r>
            <a:r>
              <a:rPr lang="es-ES_tradnl" sz="6400" dirty="0" err="1"/>
              <a:t>realităţii</a:t>
            </a:r>
            <a:r>
              <a:rPr lang="es-ES_tradnl" sz="6400" dirty="0"/>
              <a:t> </a:t>
            </a:r>
            <a:r>
              <a:rPr lang="es-ES_tradnl" sz="6400" dirty="0" err="1"/>
              <a:t>înconjurătoare</a:t>
            </a:r>
            <a:r>
              <a:rPr lang="es-ES_tradnl" sz="6400" dirty="0"/>
              <a:t> şi </a:t>
            </a:r>
            <a:r>
              <a:rPr lang="es-ES_tradnl" sz="6400" dirty="0" err="1"/>
              <a:t>formarea</a:t>
            </a:r>
            <a:r>
              <a:rPr lang="es-ES_tradnl" sz="6400" dirty="0"/>
              <a:t> unui comportament </a:t>
            </a:r>
            <a:r>
              <a:rPr lang="es-ES_tradnl" sz="6400" dirty="0" err="1"/>
              <a:t>responsabil</a:t>
            </a:r>
            <a:r>
              <a:rPr lang="es-ES_tradnl" sz="6400" dirty="0"/>
              <a:t> faţă de </a:t>
            </a:r>
            <a:r>
              <a:rPr lang="es-ES_tradnl" sz="6400" dirty="0" err="1"/>
              <a:t>mediul</a:t>
            </a:r>
            <a:r>
              <a:rPr lang="es-ES_tradnl" sz="6400" dirty="0"/>
              <a:t> </a:t>
            </a:r>
            <a:r>
              <a:rPr lang="es-ES_tradnl" sz="6400" dirty="0" err="1"/>
              <a:t>înconjurător</a:t>
            </a:r>
            <a:r>
              <a:rPr lang="es-ES_tradnl" sz="6400" dirty="0"/>
              <a:t>.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ro-RO" sz="6400" dirty="0" smtClean="0"/>
              <a:t>S</a:t>
            </a:r>
            <a:r>
              <a:rPr lang="es-ES_tradnl" sz="6400" dirty="0" err="1" smtClean="0"/>
              <a:t>elecția</a:t>
            </a:r>
            <a:r>
              <a:rPr lang="es-ES_tradnl" sz="6400" dirty="0" smtClean="0"/>
              <a:t> </a:t>
            </a:r>
            <a:r>
              <a:rPr lang="es-ES_tradnl" sz="6400" dirty="0" err="1"/>
              <a:t>activităților</a:t>
            </a:r>
            <a:r>
              <a:rPr lang="es-ES_tradnl" sz="6400" dirty="0"/>
              <a:t> se </a:t>
            </a:r>
            <a:r>
              <a:rPr lang="es-ES_tradnl" sz="6400" dirty="0" err="1"/>
              <a:t>face</a:t>
            </a:r>
            <a:r>
              <a:rPr lang="es-ES_tradnl" sz="6400" dirty="0"/>
              <a:t> de către o </a:t>
            </a:r>
            <a:r>
              <a:rPr lang="es-ES_tradnl" sz="6400" b="1" dirty="0" err="1"/>
              <a:t>comisie</a:t>
            </a:r>
            <a:r>
              <a:rPr lang="es-ES_tradnl" sz="6400" b="1" dirty="0"/>
              <a:t> </a:t>
            </a:r>
            <a:r>
              <a:rPr lang="es-ES_tradnl" sz="6400" b="1" dirty="0" err="1"/>
              <a:t>constituită</a:t>
            </a:r>
            <a:r>
              <a:rPr lang="es-ES_tradnl" sz="6400" b="1" dirty="0"/>
              <a:t> la nivel </a:t>
            </a:r>
            <a:r>
              <a:rPr lang="es-ES_tradnl" sz="6400" b="1" dirty="0" err="1"/>
              <a:t>județean</a:t>
            </a:r>
            <a:r>
              <a:rPr lang="es-ES_tradnl" sz="6400" b="1" dirty="0"/>
              <a:t>/al </a:t>
            </a:r>
            <a:r>
              <a:rPr lang="es-ES_tradnl" sz="6400" b="1" dirty="0" err="1"/>
              <a:t>municipiului</a:t>
            </a:r>
            <a:r>
              <a:rPr lang="es-ES_tradnl" sz="6400" b="1" dirty="0"/>
              <a:t> </a:t>
            </a:r>
            <a:r>
              <a:rPr lang="es-ES_tradnl" sz="6400" b="1" dirty="0" err="1" smtClean="0"/>
              <a:t>București</a:t>
            </a:r>
            <a:endParaRPr lang="ro-RO" sz="6400" b="1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6400" b="1" dirty="0" err="1" smtClean="0"/>
              <a:t>Criteriile</a:t>
            </a:r>
            <a:r>
              <a:rPr lang="es-ES_tradnl" sz="6400" b="1" dirty="0" smtClean="0"/>
              <a:t> </a:t>
            </a:r>
            <a:r>
              <a:rPr lang="es-ES_tradnl" sz="6400" b="1" dirty="0"/>
              <a:t>şi modul de evaluare sunt </a:t>
            </a:r>
            <a:r>
              <a:rPr lang="es-ES_tradnl" sz="6400" b="1" dirty="0" err="1"/>
              <a:t>stabilite</a:t>
            </a:r>
            <a:r>
              <a:rPr lang="es-ES_tradnl" sz="6400" b="1" dirty="0"/>
              <a:t> de fiecare </a:t>
            </a:r>
            <a:r>
              <a:rPr lang="es-ES_tradnl" sz="6400" b="1" dirty="0" err="1"/>
              <a:t>inspectorat</a:t>
            </a:r>
            <a:r>
              <a:rPr lang="es-ES_tradnl" sz="6400" b="1" dirty="0"/>
              <a:t> </a:t>
            </a:r>
            <a:r>
              <a:rPr lang="es-ES_tradnl" sz="6400" dirty="0"/>
              <a:t>și </a:t>
            </a:r>
            <a:r>
              <a:rPr lang="es-ES_tradnl" sz="6400" dirty="0" err="1"/>
              <a:t>comunicate</a:t>
            </a:r>
            <a:r>
              <a:rPr lang="es-ES_tradnl" sz="6400" dirty="0"/>
              <a:t> </a:t>
            </a:r>
            <a:r>
              <a:rPr lang="es-ES_tradnl" sz="6400" dirty="0" err="1"/>
              <a:t>unităților</a:t>
            </a:r>
            <a:r>
              <a:rPr lang="es-ES_tradnl" sz="6400" dirty="0"/>
              <a:t> de </a:t>
            </a:r>
            <a:r>
              <a:rPr lang="es-ES_tradnl" sz="6400" dirty="0" err="1"/>
              <a:t>învățământ</a:t>
            </a:r>
            <a:r>
              <a:rPr lang="es-ES_tradnl" sz="6400" dirty="0"/>
              <a:t> </a:t>
            </a:r>
            <a:r>
              <a:rPr lang="es-ES_tradnl" sz="6400" dirty="0" err="1"/>
              <a:t>din</a:t>
            </a:r>
            <a:r>
              <a:rPr lang="es-ES_tradnl" sz="6400" dirty="0"/>
              <a:t> subordine şi </a:t>
            </a:r>
            <a:r>
              <a:rPr lang="es-ES_tradnl" sz="6400" dirty="0" err="1"/>
              <a:t>publicului</a:t>
            </a:r>
            <a:r>
              <a:rPr lang="es-ES_tradnl" sz="6400" dirty="0"/>
              <a:t> larg în timp </a:t>
            </a:r>
            <a:r>
              <a:rPr lang="es-ES_tradnl" sz="6400" dirty="0" err="1"/>
              <a:t>util</a:t>
            </a:r>
            <a:r>
              <a:rPr lang="es-ES_tradnl" sz="6400" dirty="0"/>
              <a:t>, dar </a:t>
            </a:r>
            <a:r>
              <a:rPr lang="es-ES_tradnl" sz="6400" dirty="0" err="1"/>
              <a:t>nu</a:t>
            </a:r>
            <a:r>
              <a:rPr lang="es-ES_tradnl" sz="6400" dirty="0"/>
              <a:t> mai târziu de data de </a:t>
            </a:r>
            <a:r>
              <a:rPr lang="es-ES_tradnl" sz="6400" b="1" dirty="0"/>
              <a:t>30 mai</a:t>
            </a:r>
            <a:r>
              <a:rPr lang="es-ES_tradnl" sz="6400" dirty="0"/>
              <a:t>. </a:t>
            </a:r>
            <a:endParaRPr lang="ro-RO" sz="6400" dirty="0" smtClean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sz="6400" dirty="0"/>
              <a:t>Cele mai bune 5 </a:t>
            </a:r>
            <a:r>
              <a:rPr lang="es-ES_tradnl" sz="6400" dirty="0" err="1"/>
              <a:t>activități</a:t>
            </a:r>
            <a:r>
              <a:rPr lang="es-ES_tradnl" sz="6400" dirty="0"/>
              <a:t> </a:t>
            </a:r>
            <a:r>
              <a:rPr lang="es-ES_tradnl" sz="6400" dirty="0" err="1"/>
              <a:t>desfășurate</a:t>
            </a:r>
            <a:r>
              <a:rPr lang="es-ES_tradnl" sz="6400" dirty="0"/>
              <a:t> în cadrul programului „</a:t>
            </a:r>
            <a:r>
              <a:rPr lang="es-ES_tradnl" sz="6400" dirty="0" err="1"/>
              <a:t>Săptămâna</a:t>
            </a:r>
            <a:r>
              <a:rPr lang="es-ES_tradnl" sz="6400" dirty="0"/>
              <a:t> verde” şi </a:t>
            </a:r>
            <a:r>
              <a:rPr lang="es-ES_tradnl" sz="6400" dirty="0" err="1"/>
              <a:t>selectate</a:t>
            </a:r>
            <a:r>
              <a:rPr lang="es-ES_tradnl" sz="6400" dirty="0"/>
              <a:t> la </a:t>
            </a:r>
            <a:r>
              <a:rPr lang="es-ES_tradnl" sz="6400" dirty="0" err="1"/>
              <a:t>nivelul</a:t>
            </a:r>
            <a:r>
              <a:rPr lang="es-ES_tradnl" sz="6400" dirty="0"/>
              <a:t> fiecărui </a:t>
            </a:r>
            <a:r>
              <a:rPr lang="es-ES_tradnl" sz="6400" dirty="0" err="1"/>
              <a:t>județ</a:t>
            </a:r>
            <a:r>
              <a:rPr lang="es-ES_tradnl" sz="6400" dirty="0"/>
              <a:t> şi al </a:t>
            </a:r>
            <a:r>
              <a:rPr lang="es-ES_tradnl" sz="6400" dirty="0" err="1"/>
              <a:t>municipiului</a:t>
            </a:r>
            <a:r>
              <a:rPr lang="es-ES_tradnl" sz="6400" dirty="0"/>
              <a:t> </a:t>
            </a:r>
            <a:r>
              <a:rPr lang="es-ES_tradnl" sz="6400" dirty="0" err="1"/>
              <a:t>București</a:t>
            </a:r>
            <a:r>
              <a:rPr lang="es-ES_tradnl" sz="6400" dirty="0"/>
              <a:t> </a:t>
            </a:r>
            <a:r>
              <a:rPr lang="es-ES_tradnl" sz="6400" b="1" dirty="0"/>
              <a:t>sunt încărcate pe </a:t>
            </a:r>
            <a:r>
              <a:rPr lang="es-ES_tradnl" sz="6400" b="1" dirty="0" err="1"/>
              <a:t>platforma</a:t>
            </a:r>
            <a:r>
              <a:rPr lang="es-ES_tradnl" sz="6400" b="1" dirty="0"/>
              <a:t> </a:t>
            </a:r>
            <a:r>
              <a:rPr lang="es-ES_tradnl" sz="6400" b="1" dirty="0" err="1"/>
              <a:t>dedicată</a:t>
            </a:r>
            <a:r>
              <a:rPr lang="es-ES_tradnl" sz="6400" dirty="0"/>
              <a:t>, într-o </a:t>
            </a:r>
            <a:r>
              <a:rPr lang="es-ES_tradnl" sz="6400" dirty="0" err="1"/>
              <a:t>secțiune</a:t>
            </a:r>
            <a:r>
              <a:rPr lang="es-ES_tradnl" sz="6400" dirty="0"/>
              <a:t> </a:t>
            </a:r>
            <a:r>
              <a:rPr lang="es-ES_tradnl" sz="6400" dirty="0" err="1"/>
              <a:t>specială</a:t>
            </a:r>
            <a:r>
              <a:rPr lang="es-ES_tradnl" sz="6400" dirty="0"/>
              <a:t> și constituie </a:t>
            </a:r>
            <a:r>
              <a:rPr lang="es-ES_tradnl" sz="6400" dirty="0" err="1"/>
              <a:t>exemple</a:t>
            </a:r>
            <a:r>
              <a:rPr lang="es-ES_tradnl" sz="6400" dirty="0"/>
              <a:t> de bună </a:t>
            </a:r>
            <a:r>
              <a:rPr lang="es-ES_tradnl" sz="6400" dirty="0" err="1"/>
              <a:t>practică</a:t>
            </a:r>
            <a:r>
              <a:rPr lang="es-ES_tradnl" sz="6400" dirty="0"/>
              <a:t>, </a:t>
            </a:r>
            <a:r>
              <a:rPr lang="es-ES_tradnl" sz="6400" dirty="0" err="1"/>
              <a:t>promovate</a:t>
            </a:r>
            <a:r>
              <a:rPr lang="es-ES_tradnl" sz="6400" dirty="0"/>
              <a:t> la nivel </a:t>
            </a:r>
            <a:r>
              <a:rPr lang="es-ES_tradnl" sz="6400" dirty="0" err="1"/>
              <a:t>național</a:t>
            </a:r>
            <a:r>
              <a:rPr lang="es-ES_tradnl" sz="6400" dirty="0"/>
              <a:t>.</a:t>
            </a:r>
            <a:endParaRPr lang="en-US" sz="6400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7672"/>
            <a:ext cx="8229600" cy="1143000"/>
          </a:xfrm>
        </p:spPr>
        <p:txBody>
          <a:bodyPr/>
          <a:lstStyle/>
          <a:p>
            <a:r>
              <a:rPr lang="es-ES_tradnl" dirty="0" err="1"/>
              <a:t>Competiția</a:t>
            </a:r>
            <a:r>
              <a:rPr lang="es-ES_tradnl" dirty="0"/>
              <a:t> „</a:t>
            </a:r>
            <a:r>
              <a:rPr lang="es-ES_tradnl" dirty="0" err="1">
                <a:solidFill>
                  <a:srgbClr val="00B050"/>
                </a:solidFill>
              </a:rPr>
              <a:t>Săptămâna</a:t>
            </a:r>
            <a:r>
              <a:rPr lang="es-ES_tradnl" dirty="0">
                <a:solidFill>
                  <a:srgbClr val="00B050"/>
                </a:solidFill>
              </a:rPr>
              <a:t> verde</a:t>
            </a:r>
            <a:r>
              <a:rPr lang="es-ES_tradnl" dirty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8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610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s-ES_tradnl" dirty="0"/>
              <a:t>În procesul de planificare a </a:t>
            </a:r>
            <a:r>
              <a:rPr lang="es-ES_tradnl" dirty="0" err="1"/>
              <a:t>activităților</a:t>
            </a:r>
            <a:r>
              <a:rPr lang="es-ES_tradnl" dirty="0"/>
              <a:t> </a:t>
            </a:r>
            <a:r>
              <a:rPr lang="es-ES_tradnl" dirty="0" err="1"/>
              <a:t>specifice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 se </a:t>
            </a:r>
            <a:r>
              <a:rPr lang="es-ES_tradnl" dirty="0" err="1"/>
              <a:t>pot</a:t>
            </a:r>
            <a:r>
              <a:rPr lang="es-ES_tradnl" dirty="0"/>
              <a:t> </a:t>
            </a:r>
            <a:r>
              <a:rPr lang="es-ES_tradnl" dirty="0" err="1"/>
              <a:t>accesa</a:t>
            </a:r>
            <a:r>
              <a:rPr lang="es-ES_tradnl" dirty="0"/>
              <a:t> </a:t>
            </a:r>
            <a:r>
              <a:rPr lang="es-ES_tradnl" dirty="0" err="1"/>
              <a:t>reperele</a:t>
            </a:r>
            <a:r>
              <a:rPr lang="es-ES_tradnl" dirty="0"/>
              <a:t> </a:t>
            </a:r>
            <a:r>
              <a:rPr lang="es-ES_tradnl" dirty="0" err="1"/>
              <a:t>referitoare</a:t>
            </a:r>
            <a:r>
              <a:rPr lang="es-ES_tradnl" dirty="0"/>
              <a:t> la: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ES_tradnl" b="1" dirty="0" smtClean="0"/>
              <a:t>a</a:t>
            </a:r>
            <a:r>
              <a:rPr lang="es-ES_tradnl" b="1" dirty="0"/>
              <a:t>) </a:t>
            </a:r>
            <a:r>
              <a:rPr lang="es-ES_tradnl" dirty="0" err="1"/>
              <a:t>Domeniile</a:t>
            </a:r>
            <a:r>
              <a:rPr lang="es-ES_tradnl" dirty="0"/>
              <a:t>, </a:t>
            </a:r>
            <a:r>
              <a:rPr lang="es-ES_tradnl" dirty="0" err="1"/>
              <a:t>competențele</a:t>
            </a:r>
            <a:r>
              <a:rPr lang="es-ES_tradnl" dirty="0"/>
              <a:t> și </a:t>
            </a:r>
            <a:r>
              <a:rPr lang="es-ES_tradnl" dirty="0" err="1"/>
              <a:t>descriptorii</a:t>
            </a:r>
            <a:r>
              <a:rPr lang="es-ES_tradnl" dirty="0"/>
              <a:t> </a:t>
            </a:r>
            <a:r>
              <a:rPr lang="es-ES_tradnl" dirty="0" err="1"/>
              <a:t>GreenComp</a:t>
            </a:r>
            <a:r>
              <a:rPr lang="es-ES_tradnl" dirty="0"/>
              <a:t>: </a:t>
            </a:r>
            <a:r>
              <a:rPr lang="es-ES_tradnl" dirty="0">
                <a:hlinkClick r:id="rId2"/>
              </a:rPr>
              <a:t>https://publications.jrc.ec.europa.eu/repository/handle/JRC128040</a:t>
            </a:r>
            <a:endParaRPr lang="en-US" dirty="0"/>
          </a:p>
          <a:p>
            <a:pPr lvl="1">
              <a:lnSpc>
                <a:spcPct val="110000"/>
              </a:lnSpc>
              <a:spcBef>
                <a:spcPts val="1800"/>
              </a:spcBef>
            </a:pPr>
            <a:r>
              <a:rPr lang="es-ES_tradnl" b="1" dirty="0"/>
              <a:t>b) </a:t>
            </a:r>
            <a:r>
              <a:rPr lang="es-ES_tradnl" dirty="0" err="1"/>
              <a:t>Descriptorii</a:t>
            </a:r>
            <a:r>
              <a:rPr lang="es-ES_tradnl" dirty="0"/>
              <a:t> privind </a:t>
            </a:r>
            <a:r>
              <a:rPr lang="es-ES_tradnl" dirty="0" err="1"/>
              <a:t>cunoștințe</a:t>
            </a:r>
            <a:r>
              <a:rPr lang="es-ES_tradnl" dirty="0"/>
              <a:t>, </a:t>
            </a:r>
            <a:r>
              <a:rPr lang="es-ES_tradnl" dirty="0" err="1"/>
              <a:t>abilități</a:t>
            </a:r>
            <a:r>
              <a:rPr lang="es-ES_tradnl" dirty="0"/>
              <a:t> și </a:t>
            </a:r>
            <a:r>
              <a:rPr lang="es-ES_tradnl" dirty="0" err="1"/>
              <a:t>comportamente</a:t>
            </a:r>
            <a:r>
              <a:rPr lang="es-ES_tradnl" dirty="0"/>
              <a:t> </a:t>
            </a:r>
            <a:r>
              <a:rPr lang="es-ES_tradnl" dirty="0" err="1"/>
              <a:t>care</a:t>
            </a:r>
            <a:r>
              <a:rPr lang="es-ES_tradnl" dirty="0"/>
              <a:t> </a:t>
            </a:r>
            <a:r>
              <a:rPr lang="es-ES_tradnl" dirty="0" err="1"/>
              <a:t>contribuie</a:t>
            </a:r>
            <a:r>
              <a:rPr lang="es-ES_tradnl" dirty="0"/>
              <a:t> la </a:t>
            </a:r>
            <a:r>
              <a:rPr lang="es-ES_tradnl" dirty="0" err="1"/>
              <a:t>realizarea</a:t>
            </a:r>
            <a:r>
              <a:rPr lang="es-ES_tradnl" dirty="0"/>
              <a:t> unor </a:t>
            </a:r>
            <a:r>
              <a:rPr lang="es-ES_tradnl" dirty="0" err="1"/>
              <a:t>obiective</a:t>
            </a:r>
            <a:r>
              <a:rPr lang="es-ES_tradnl" dirty="0"/>
              <a:t> de </a:t>
            </a:r>
            <a:r>
              <a:rPr lang="es-ES_tradnl" dirty="0" err="1"/>
              <a:t>dezvoltare</a:t>
            </a:r>
            <a:r>
              <a:rPr lang="es-ES_tradnl" dirty="0"/>
              <a:t> </a:t>
            </a:r>
            <a:r>
              <a:rPr lang="es-ES_tradnl" dirty="0" err="1"/>
              <a:t>durabilă</a:t>
            </a:r>
            <a:r>
              <a:rPr lang="es-ES_tradnl" dirty="0"/>
              <a:t> (pg. 38-44</a:t>
            </a:r>
            <a:r>
              <a:rPr lang="es-ES_tradnl" dirty="0" smtClean="0"/>
              <a:t>):</a:t>
            </a:r>
            <a:endParaRPr lang="ro-RO" dirty="0"/>
          </a:p>
          <a:p>
            <a:pPr marL="393192" lvl="1" indent="0">
              <a:lnSpc>
                <a:spcPct val="110000"/>
              </a:lnSpc>
              <a:spcBef>
                <a:spcPts val="1800"/>
              </a:spcBef>
              <a:buNone/>
            </a:pPr>
            <a:r>
              <a:rPr lang="es-ES_tradnl" dirty="0" smtClean="0">
                <a:hlinkClick r:id="rId3"/>
              </a:rPr>
              <a:t>https</a:t>
            </a:r>
            <a:r>
              <a:rPr lang="es-ES_tradnl" dirty="0">
                <a:hlinkClick r:id="rId3"/>
              </a:rPr>
              <a:t>://</a:t>
            </a:r>
            <a:r>
              <a:rPr lang="es-ES_tradnl" dirty="0" smtClean="0">
                <a:hlinkClick r:id="rId3"/>
              </a:rPr>
              <a:t>www.presidency.ro/ro/presa/clima-si-sustenabilitate/raportul-educatia-privind-schimbarile-climatice-si-mediul-in-scoli-sustenabile</a:t>
            </a:r>
            <a:r>
              <a:rPr lang="ro-RO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Resurse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83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295400"/>
            <a:ext cx="6471508" cy="4572000"/>
          </a:xfrm>
        </p:spPr>
      </p:pic>
    </p:spTree>
    <p:extLst>
      <p:ext uri="{BB962C8B-B14F-4D97-AF65-F5344CB8AC3E}">
        <p14:creationId xmlns:p14="http://schemas.microsoft.com/office/powerpoint/2010/main" val="626418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029200"/>
          </a:xfrm>
        </p:spPr>
        <p:txBody>
          <a:bodyPr>
            <a:normAutofit fontScale="92500" lnSpcReduction="10000"/>
          </a:bodyPr>
          <a:lstStyle/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sunt inter- și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transdisciplinare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implică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u="sng" dirty="0" err="1" smtClean="0">
                <a:latin typeface="Times New Roman" pitchFamily="18" charset="0"/>
                <a:cs typeface="Times New Roman" pitchFamily="18" charset="0"/>
              </a:rPr>
              <a:t>antepreșcolarii</a:t>
            </a:r>
            <a:r>
              <a:rPr lang="es-ES_tradnl" sz="2100" b="1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sz="2100" b="1" u="sng" dirty="0" err="1" smtClean="0">
                <a:latin typeface="Times New Roman" pitchFamily="18" charset="0"/>
                <a:cs typeface="Times New Roman" pitchFamily="18" charset="0"/>
              </a:rPr>
              <a:t>preșcolarii</a:t>
            </a:r>
            <a:r>
              <a:rPr lang="es-ES_tradnl" sz="2100" b="1" u="sng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sz="2100" b="1" u="sng" dirty="0" err="1" smtClean="0">
                <a:latin typeface="Times New Roman" pitchFamily="18" charset="0"/>
                <a:cs typeface="Times New Roman" pitchFamily="18" charset="0"/>
              </a:rPr>
              <a:t>elevii</a:t>
            </a:r>
            <a:r>
              <a:rPr lang="es-ES_tradnl" sz="2100" dirty="0" smtClean="0">
                <a:latin typeface="Times New Roman" pitchFamily="18" charset="0"/>
                <a:cs typeface="Times New Roman" pitchFamily="18" charset="0"/>
              </a:rPr>
              <a:t> în</a:t>
            </a:r>
            <a:r>
              <a:rPr lang="ro-RO" sz="2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 err="1" smtClean="0">
                <a:latin typeface="Times New Roman" pitchFamily="18" charset="0"/>
                <a:cs typeface="Times New Roman" pitchFamily="18" charset="0"/>
              </a:rPr>
              <a:t>explorarea</a:t>
            </a: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o-RO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 err="1" smtClean="0">
                <a:latin typeface="Times New Roman" pitchFamily="18" charset="0"/>
                <a:cs typeface="Times New Roman" pitchFamily="18" charset="0"/>
              </a:rPr>
              <a:t>investigarea</a:t>
            </a: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mediului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natural; </a:t>
            </a:r>
            <a:endParaRPr lang="ro-RO" sz="21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presupun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colaborarea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dintre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antepreșcolari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preșcolari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elevi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și familiile lor;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d)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contribuie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rezolvarea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unor probleme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locale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mediu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și la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informarea</a:t>
            </a: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o-RO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 err="1" smtClean="0">
                <a:latin typeface="Times New Roman" pitchFamily="18" charset="0"/>
                <a:cs typeface="Times New Roman" pitchFamily="18" charset="0"/>
              </a:rPr>
              <a:t>sensibilizarea</a:t>
            </a:r>
            <a:r>
              <a:rPr lang="es-ES_tradnl" sz="2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membrilor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comunității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locale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privind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schimbările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climatice și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protecția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mediulu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e)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sunt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desfășurate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în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parteneriat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cu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alte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unități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învățământ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instituţii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organizaţii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nonguvernamentale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şi/sau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operatori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economici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f)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sunt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inovatoare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și/sau relevante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pentru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contextul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în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care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sunt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derulate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marL="287338" lvl="3" indent="0">
              <a:lnSpc>
                <a:spcPct val="120000"/>
              </a:lnSpc>
              <a:spcBef>
                <a:spcPts val="1200"/>
              </a:spcBef>
              <a:buNone/>
            </a:pP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sunt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bazate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pe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constatările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unor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cercetări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și pe bune </a:t>
            </a:r>
            <a:r>
              <a:rPr lang="es-ES_tradnl" sz="2100" b="1" dirty="0" err="1">
                <a:latin typeface="Times New Roman" pitchFamily="18" charset="0"/>
                <a:cs typeface="Times New Roman" pitchFamily="18" charset="0"/>
              </a:rPr>
              <a:t>practici</a:t>
            </a:r>
            <a:r>
              <a:rPr lang="es-ES_tradnl" sz="21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recente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din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domeniul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educației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privind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schimbările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 climatice și de </a:t>
            </a:r>
            <a:r>
              <a:rPr lang="es-ES_tradnl" sz="2100" dirty="0" err="1">
                <a:latin typeface="Times New Roman" pitchFamily="18" charset="0"/>
                <a:cs typeface="Times New Roman" pitchFamily="18" charset="0"/>
              </a:rPr>
              <a:t>mediu</a:t>
            </a:r>
            <a:r>
              <a:rPr lang="es-ES_tradnl" sz="21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2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3391"/>
            <a:ext cx="8229600" cy="1143000"/>
          </a:xfrm>
        </p:spPr>
        <p:txBody>
          <a:bodyPr>
            <a:noAutofit/>
          </a:bodyPr>
          <a:lstStyle/>
          <a:p>
            <a:r>
              <a:rPr lang="ro-RO" sz="3200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_tradnl" sz="3200" dirty="0" err="1" smtClean="0">
                <a:latin typeface="Times New Roman" pitchFamily="18" charset="0"/>
                <a:cs typeface="Times New Roman" pitchFamily="18" charset="0"/>
              </a:rPr>
              <a:t>adrele</a:t>
            </a:r>
            <a:r>
              <a:rPr lang="es-ES_tradnl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didactice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proiectează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desfășoară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 și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evaluează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activități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_tradnl" sz="3200" dirty="0" err="1">
                <a:latin typeface="Times New Roman" pitchFamily="18" charset="0"/>
                <a:cs typeface="Times New Roman" pitchFamily="18" charset="0"/>
              </a:rPr>
              <a:t>educaționale</a:t>
            </a:r>
            <a:r>
              <a:rPr lang="es-ES_tradnl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o-RO" sz="3200" dirty="0">
                <a:latin typeface="Times New Roman" pitchFamily="18" charset="0"/>
                <a:cs typeface="Times New Roman" pitchFamily="18" charset="0"/>
              </a:rPr>
              <a:t>care: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01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2"/>
            <a:r>
              <a:rPr lang="es-ES_tradnl" dirty="0" err="1" smtClean="0"/>
              <a:t>lecții</a:t>
            </a:r>
            <a:r>
              <a:rPr lang="es-ES_tradnl" dirty="0" smtClean="0"/>
              <a:t> </a:t>
            </a:r>
            <a:r>
              <a:rPr lang="es-ES_tradnl" dirty="0"/>
              <a:t>în natură, </a:t>
            </a:r>
            <a:endParaRPr lang="ro-RO" dirty="0" smtClean="0"/>
          </a:p>
          <a:p>
            <a:pPr lvl="2"/>
            <a:r>
              <a:rPr lang="es-ES_tradnl" dirty="0" err="1" smtClean="0"/>
              <a:t>dezbateri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jocuri</a:t>
            </a:r>
            <a:r>
              <a:rPr lang="es-ES_tradnl" dirty="0" smtClean="0"/>
              <a:t> </a:t>
            </a:r>
            <a:r>
              <a:rPr lang="es-ES_tradnl" dirty="0"/>
              <a:t>de rol, </a:t>
            </a:r>
            <a:endParaRPr lang="ro-RO" dirty="0" smtClean="0"/>
          </a:p>
          <a:p>
            <a:pPr lvl="2"/>
            <a:r>
              <a:rPr lang="es-ES_tradnl" dirty="0" err="1" smtClean="0"/>
              <a:t>fotografie</a:t>
            </a:r>
            <a:r>
              <a:rPr lang="es-ES_tradnl" dirty="0" smtClean="0"/>
              <a:t> </a:t>
            </a:r>
            <a:r>
              <a:rPr lang="es-ES_tradnl" dirty="0" err="1"/>
              <a:t>vorbită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exerciții</a:t>
            </a:r>
            <a:r>
              <a:rPr lang="es-ES_tradnl" dirty="0" smtClean="0"/>
              <a:t> </a:t>
            </a:r>
            <a:r>
              <a:rPr lang="es-ES_tradnl" dirty="0"/>
              <a:t>de </a:t>
            </a:r>
            <a:r>
              <a:rPr lang="es-ES_tradnl" dirty="0" err="1"/>
              <a:t>construcție</a:t>
            </a:r>
            <a:r>
              <a:rPr lang="es-ES_tradnl" dirty="0"/>
              <a:t> </a:t>
            </a:r>
            <a:r>
              <a:rPr lang="es-ES_tradnl" dirty="0" err="1"/>
              <a:t>participativă</a:t>
            </a:r>
            <a:r>
              <a:rPr lang="es-ES_tradnl" dirty="0"/>
              <a:t> a unor </a:t>
            </a:r>
            <a:r>
              <a:rPr lang="es-ES_tradnl" dirty="0" err="1"/>
              <a:t>scenarii</a:t>
            </a:r>
            <a:r>
              <a:rPr lang="es-ES_tradnl" dirty="0"/>
              <a:t> de viitor, </a:t>
            </a:r>
            <a:endParaRPr lang="ro-RO" dirty="0" smtClean="0"/>
          </a:p>
          <a:p>
            <a:pPr lvl="2"/>
            <a:r>
              <a:rPr lang="es-ES_tradnl" dirty="0" err="1" smtClean="0"/>
              <a:t>vizionări</a:t>
            </a:r>
            <a:r>
              <a:rPr lang="es-ES_tradnl" dirty="0" smtClean="0"/>
              <a:t> </a:t>
            </a:r>
            <a:r>
              <a:rPr lang="es-ES_tradnl" dirty="0"/>
              <a:t>de documentare, </a:t>
            </a:r>
            <a:endParaRPr lang="ro-RO" dirty="0" smtClean="0"/>
          </a:p>
          <a:p>
            <a:pPr lvl="2"/>
            <a:r>
              <a:rPr lang="es-ES_tradnl" dirty="0" smtClean="0"/>
              <a:t>experimente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biblioteci</a:t>
            </a:r>
            <a:r>
              <a:rPr lang="es-ES_tradnl" dirty="0" smtClean="0"/>
              <a:t> </a:t>
            </a:r>
            <a:r>
              <a:rPr lang="es-ES_tradnl" dirty="0"/>
              <a:t>vii, </a:t>
            </a:r>
            <a:endParaRPr lang="ro-RO" dirty="0" smtClean="0"/>
          </a:p>
          <a:p>
            <a:pPr lvl="2"/>
            <a:r>
              <a:rPr lang="es-ES_tradnl" dirty="0" err="1" smtClean="0"/>
              <a:t>teatru</a:t>
            </a:r>
            <a:r>
              <a:rPr lang="es-ES_tradnl" dirty="0" smtClean="0"/>
              <a:t> </a:t>
            </a:r>
            <a:r>
              <a:rPr lang="es-ES_tradnl" dirty="0" err="1"/>
              <a:t>forum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teatru</a:t>
            </a:r>
            <a:r>
              <a:rPr lang="es-ES_tradnl" dirty="0" smtClean="0"/>
              <a:t> </a:t>
            </a:r>
            <a:r>
              <a:rPr lang="es-ES_tradnl" dirty="0" err="1"/>
              <a:t>legislativ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smtClean="0"/>
              <a:t>proiecte </a:t>
            </a:r>
            <a:r>
              <a:rPr lang="es-ES_tradnl" dirty="0"/>
              <a:t>de </a:t>
            </a:r>
            <a:r>
              <a:rPr lang="es-ES_tradnl" dirty="0" err="1"/>
              <a:t>servicii</a:t>
            </a:r>
            <a:r>
              <a:rPr lang="es-ES_tradnl" dirty="0"/>
              <a:t> în </a:t>
            </a:r>
            <a:r>
              <a:rPr lang="es-ES_tradnl" dirty="0" err="1"/>
              <a:t>folosul</a:t>
            </a:r>
            <a:r>
              <a:rPr lang="es-ES_tradnl" dirty="0"/>
              <a:t> </a:t>
            </a:r>
            <a:r>
              <a:rPr lang="es-ES_tradnl" dirty="0" err="1"/>
              <a:t>comunității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voluntariat</a:t>
            </a:r>
            <a:r>
              <a:rPr lang="es-ES_tradnl" dirty="0"/>
              <a:t>, </a:t>
            </a:r>
            <a:endParaRPr lang="ro-RO" dirty="0" smtClean="0"/>
          </a:p>
          <a:p>
            <a:pPr lvl="2"/>
            <a:r>
              <a:rPr lang="es-ES_tradnl" dirty="0" err="1" smtClean="0"/>
              <a:t>expediții</a:t>
            </a:r>
            <a:r>
              <a:rPr lang="es-ES_tradnl" dirty="0" smtClean="0"/>
              <a:t> </a:t>
            </a:r>
            <a:r>
              <a:rPr lang="es-ES_tradnl" dirty="0"/>
              <a:t>și </a:t>
            </a:r>
            <a:r>
              <a:rPr lang="es-ES_tradnl" dirty="0" err="1"/>
              <a:t>excursii</a:t>
            </a:r>
            <a:r>
              <a:rPr lang="es-ES_tradnl" dirty="0"/>
              <a:t> în </a:t>
            </a:r>
            <a:r>
              <a:rPr lang="es-ES_tradnl" dirty="0" err="1"/>
              <a:t>parcuri</a:t>
            </a:r>
            <a:r>
              <a:rPr lang="es-ES_tradnl" dirty="0"/>
              <a:t> naturale și </a:t>
            </a:r>
            <a:r>
              <a:rPr lang="es-ES_tradnl" dirty="0" err="1"/>
              <a:t>arii</a:t>
            </a:r>
            <a:r>
              <a:rPr lang="es-ES_tradnl" dirty="0"/>
              <a:t> </a:t>
            </a:r>
            <a:r>
              <a:rPr lang="es-ES_tradnl" dirty="0" err="1" smtClean="0"/>
              <a:t>protejate</a:t>
            </a:r>
            <a:r>
              <a:rPr lang="ro-RO" dirty="0" smtClean="0"/>
              <a:t>, etc.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Activitățile </a:t>
            </a:r>
            <a:r>
              <a:rPr lang="es-ES_tradnl" dirty="0" err="1" smtClean="0"/>
              <a:t>educaționale</a:t>
            </a:r>
            <a:r>
              <a:rPr lang="es-ES_tradnl" dirty="0" smtClean="0"/>
              <a:t>: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32546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905000"/>
            <a:ext cx="8534400" cy="4864291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s-ES_tradnl" sz="2400" dirty="0" smtClean="0"/>
              <a:t>o </a:t>
            </a:r>
            <a:r>
              <a:rPr lang="es-ES_tradnl" sz="2400" dirty="0"/>
              <a:t>bibliotecă </a:t>
            </a:r>
            <a:r>
              <a:rPr lang="es-ES_tradnl" sz="2400" dirty="0" err="1"/>
              <a:t>digitală</a:t>
            </a:r>
            <a:r>
              <a:rPr lang="es-ES_tradnl" sz="2400" dirty="0"/>
              <a:t> </a:t>
            </a:r>
            <a:r>
              <a:rPr lang="es-ES_tradnl" sz="2400" dirty="0" err="1"/>
              <a:t>cu</a:t>
            </a:r>
            <a:r>
              <a:rPr lang="es-ES_tradnl" sz="2400" dirty="0"/>
              <a:t> resurse </a:t>
            </a:r>
            <a:r>
              <a:rPr lang="es-ES_tradnl" sz="2400" dirty="0" err="1"/>
              <a:t>educaționale</a:t>
            </a:r>
            <a:r>
              <a:rPr lang="es-ES_tradnl" sz="2400" dirty="0"/>
              <a:t> pe teme de </a:t>
            </a:r>
            <a:r>
              <a:rPr lang="es-ES_tradnl" sz="2400" dirty="0" err="1"/>
              <a:t>mediu</a:t>
            </a:r>
            <a:r>
              <a:rPr lang="es-ES_tradnl" sz="2400" dirty="0"/>
              <a:t> și </a:t>
            </a:r>
            <a:r>
              <a:rPr lang="es-ES_tradnl" sz="2400" dirty="0" err="1"/>
              <a:t>climă</a:t>
            </a:r>
            <a:r>
              <a:rPr lang="es-ES_tradnl" sz="2400" dirty="0"/>
              <a:t>, </a:t>
            </a:r>
            <a:endParaRPr lang="ro-RO" sz="2400" dirty="0"/>
          </a:p>
          <a:p>
            <a:pPr>
              <a:spcBef>
                <a:spcPts val="1800"/>
              </a:spcBef>
            </a:pPr>
            <a:r>
              <a:rPr lang="es-ES_tradnl" sz="2400" dirty="0" err="1" smtClean="0"/>
              <a:t>exemple</a:t>
            </a:r>
            <a:r>
              <a:rPr lang="es-ES_tradnl" sz="2400" dirty="0" smtClean="0"/>
              <a:t> </a:t>
            </a:r>
            <a:r>
              <a:rPr lang="es-ES_tradnl" sz="2400" dirty="0"/>
              <a:t>și oferte de </a:t>
            </a:r>
            <a:r>
              <a:rPr lang="es-ES_tradnl" sz="2400" dirty="0" err="1"/>
              <a:t>activități</a:t>
            </a:r>
            <a:r>
              <a:rPr lang="es-ES_tradnl" sz="2400" dirty="0"/>
              <a:t>, </a:t>
            </a:r>
            <a:endParaRPr lang="ro-RO" sz="2400" dirty="0"/>
          </a:p>
          <a:p>
            <a:pPr>
              <a:spcBef>
                <a:spcPts val="1800"/>
              </a:spcBef>
            </a:pPr>
            <a:r>
              <a:rPr lang="es-ES_tradnl" sz="2400" dirty="0" smtClean="0"/>
              <a:t>o </a:t>
            </a:r>
            <a:r>
              <a:rPr lang="es-ES_tradnl" sz="2400" dirty="0" err="1"/>
              <a:t>hartă</a:t>
            </a:r>
            <a:r>
              <a:rPr lang="es-ES_tradnl" sz="2400" dirty="0"/>
              <a:t> </a:t>
            </a:r>
            <a:r>
              <a:rPr lang="es-ES_tradnl" sz="2400" dirty="0" err="1"/>
              <a:t>interactivă</a:t>
            </a:r>
            <a:r>
              <a:rPr lang="es-ES_tradnl" sz="2400" dirty="0"/>
              <a:t> </a:t>
            </a:r>
            <a:r>
              <a:rPr lang="es-ES_tradnl" sz="2400" dirty="0" smtClean="0"/>
              <a:t>a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disponibilităților</a:t>
            </a:r>
            <a:r>
              <a:rPr lang="ro-RO" sz="2400" dirty="0" smtClean="0"/>
              <a:t> </a:t>
            </a:r>
            <a:r>
              <a:rPr lang="es-ES_tradnl" sz="2400" dirty="0" smtClean="0"/>
              <a:t>de</a:t>
            </a:r>
            <a:r>
              <a:rPr lang="ro-RO" sz="2400" dirty="0" smtClean="0"/>
              <a:t> </a:t>
            </a:r>
            <a:r>
              <a:rPr lang="es-ES_tradnl" sz="2400" dirty="0" smtClean="0"/>
              <a:t>cazare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gratuită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din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ariile</a:t>
            </a:r>
            <a:r>
              <a:rPr lang="ro-RO" sz="2400" dirty="0" smtClean="0"/>
              <a:t> </a:t>
            </a:r>
            <a:r>
              <a:rPr lang="es-ES_tradnl" sz="2400" dirty="0" smtClean="0"/>
              <a:t>naturale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protejate</a:t>
            </a:r>
            <a:r>
              <a:rPr lang="es-ES_tradnl" sz="2400" dirty="0"/>
              <a:t>, </a:t>
            </a:r>
            <a:endParaRPr lang="ro-RO" sz="2400" dirty="0"/>
          </a:p>
          <a:p>
            <a:pPr>
              <a:spcBef>
                <a:spcPts val="1800"/>
              </a:spcBef>
            </a:pPr>
            <a:r>
              <a:rPr lang="es-ES_tradnl" sz="2400" dirty="0" err="1" smtClean="0"/>
              <a:t>exemple</a:t>
            </a:r>
            <a:r>
              <a:rPr lang="ro-RO" sz="2400" dirty="0" smtClean="0"/>
              <a:t> </a:t>
            </a:r>
            <a:r>
              <a:rPr lang="es-ES_tradnl" sz="2400" dirty="0" err="1" smtClean="0"/>
              <a:t>cu</a:t>
            </a:r>
            <a:r>
              <a:rPr lang="ro-RO" sz="2400" dirty="0" smtClean="0"/>
              <a:t> </a:t>
            </a:r>
            <a:r>
              <a:rPr lang="es-ES_tradnl" sz="2400" dirty="0" smtClean="0"/>
              <a:t>privire</a:t>
            </a:r>
            <a:r>
              <a:rPr lang="ro-RO" sz="2400" dirty="0" smtClean="0"/>
              <a:t> </a:t>
            </a:r>
            <a:r>
              <a:rPr lang="es-ES_tradnl" sz="2400" dirty="0" smtClean="0"/>
              <a:t>la </a:t>
            </a:r>
            <a:r>
              <a:rPr lang="es-ES_tradnl" sz="2400" dirty="0" err="1"/>
              <a:t>orarul</a:t>
            </a:r>
            <a:r>
              <a:rPr lang="es-ES_tradnl" sz="2400" dirty="0"/>
              <a:t> și </a:t>
            </a:r>
            <a:r>
              <a:rPr lang="es-ES_tradnl" sz="2400" dirty="0" err="1"/>
              <a:t>proiectarea</a:t>
            </a:r>
            <a:r>
              <a:rPr lang="es-ES_tradnl" sz="2400" dirty="0"/>
              <a:t> </a:t>
            </a:r>
            <a:r>
              <a:rPr lang="es-ES_tradnl" sz="2400" dirty="0" err="1"/>
              <a:t>activităților</a:t>
            </a:r>
            <a:r>
              <a:rPr lang="es-ES_tradnl" sz="2400" dirty="0" smtClean="0"/>
              <a:t>.</a:t>
            </a:r>
            <a:endParaRPr lang="ro-RO" sz="2400" dirty="0" smtClean="0"/>
          </a:p>
          <a:p>
            <a:pPr lvl="3">
              <a:spcBef>
                <a:spcPts val="1800"/>
              </a:spcBef>
            </a:pP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2400" y="457200"/>
            <a:ext cx="8915400" cy="1524000"/>
          </a:xfrm>
        </p:spPr>
        <p:txBody>
          <a:bodyPr>
            <a:noAutofit/>
          </a:bodyPr>
          <a:lstStyle/>
          <a:p>
            <a:r>
              <a:rPr lang="ro-RO" sz="2800" dirty="0" smtClean="0"/>
              <a:t>P</a:t>
            </a:r>
            <a:r>
              <a:rPr lang="es-ES_tradnl" sz="2800" dirty="0" err="1" smtClean="0"/>
              <a:t>latform</a:t>
            </a:r>
            <a:r>
              <a:rPr lang="ro-RO" sz="2800" dirty="0" smtClean="0"/>
              <a:t>a</a:t>
            </a:r>
            <a:r>
              <a:rPr lang="es-ES_tradnl" sz="2800" dirty="0" smtClean="0"/>
              <a:t> </a:t>
            </a:r>
            <a:r>
              <a:rPr lang="es-ES_tradnl" sz="2800" dirty="0" err="1"/>
              <a:t>dedicată</a:t>
            </a:r>
            <a:r>
              <a:rPr lang="es-ES_tradnl" sz="2800" dirty="0"/>
              <a:t> </a:t>
            </a:r>
            <a:r>
              <a:rPr lang="es-ES_tradnl" sz="2800" dirty="0" err="1"/>
              <a:t>educației</a:t>
            </a:r>
            <a:r>
              <a:rPr lang="es-ES_tradnl" sz="2800" dirty="0"/>
              <a:t> pentru </a:t>
            </a:r>
            <a:r>
              <a:rPr lang="es-ES_tradnl" sz="2800" dirty="0" err="1"/>
              <a:t>schimbări</a:t>
            </a:r>
            <a:r>
              <a:rPr lang="es-ES_tradnl" sz="2800" dirty="0"/>
              <a:t> climatice și pentru </a:t>
            </a:r>
            <a:r>
              <a:rPr lang="es-ES_tradnl" sz="2800" dirty="0" err="1" smtClean="0"/>
              <a:t>mediu</a:t>
            </a:r>
            <a:r>
              <a:rPr lang="ro-RO" sz="2800" dirty="0"/>
              <a:t> </a:t>
            </a:r>
            <a:r>
              <a:rPr lang="ro-RO" sz="2800" dirty="0" smtClean="0"/>
              <a:t>cuprinde:</a:t>
            </a:r>
            <a:r>
              <a:rPr lang="es-ES_tradnl" sz="2800" dirty="0" smtClean="0"/>
              <a:t> </a:t>
            </a:r>
            <a:r>
              <a:rPr lang="ro-RO" sz="4000" dirty="0"/>
              <a:t/>
            </a:r>
            <a:br>
              <a:rPr lang="ro-RO" sz="4000" dirty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149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800"/>
              </a:spcBef>
            </a:pPr>
            <a:r>
              <a:rPr lang="es-ES_tradnl" b="1" dirty="0" smtClean="0"/>
              <a:t>identifică </a:t>
            </a:r>
            <a:r>
              <a:rPr lang="es-ES_tradnl" b="1" dirty="0"/>
              <a:t>şi </a:t>
            </a:r>
            <a:r>
              <a:rPr lang="es-ES_tradnl" b="1" dirty="0" err="1"/>
              <a:t>utilizează</a:t>
            </a:r>
            <a:r>
              <a:rPr lang="es-ES_tradnl" b="1" dirty="0"/>
              <a:t> </a:t>
            </a:r>
            <a:r>
              <a:rPr lang="es-ES_tradnl" dirty="0" err="1"/>
              <a:t>sustenabil</a:t>
            </a:r>
            <a:r>
              <a:rPr lang="es-ES_tradnl" dirty="0"/>
              <a:t> </a:t>
            </a:r>
            <a:r>
              <a:rPr lang="es-ES_tradnl" dirty="0" smtClean="0"/>
              <a:t>resurse </a:t>
            </a:r>
            <a:r>
              <a:rPr lang="es-ES_tradnl" dirty="0" err="1" smtClean="0"/>
              <a:t>locale</a:t>
            </a:r>
            <a:endParaRPr lang="ro-RO" dirty="0" smtClean="0"/>
          </a:p>
          <a:p>
            <a:pPr>
              <a:spcBef>
                <a:spcPts val="1800"/>
              </a:spcBef>
            </a:pPr>
            <a:r>
              <a:rPr lang="es-ES_tradnl" dirty="0"/>
              <a:t>se asigură de existenţa </a:t>
            </a:r>
            <a:r>
              <a:rPr lang="es-ES_tradnl" dirty="0" err="1"/>
              <a:t>resurselor</a:t>
            </a:r>
            <a:r>
              <a:rPr lang="es-ES_tradnl" dirty="0"/>
              <a:t> necesare, având acces la </a:t>
            </a:r>
            <a:r>
              <a:rPr lang="es-ES_tradnl" dirty="0" err="1"/>
              <a:t>infrastructura</a:t>
            </a:r>
            <a:r>
              <a:rPr lang="es-ES_tradnl" dirty="0"/>
              <a:t> şi </a:t>
            </a:r>
            <a:r>
              <a:rPr lang="es-ES_tradnl" dirty="0" err="1"/>
              <a:t>logistica</a:t>
            </a:r>
            <a:r>
              <a:rPr lang="es-ES_tradnl" dirty="0"/>
              <a:t> acesteia</a:t>
            </a:r>
            <a:r>
              <a:rPr lang="es-ES_tradnl" b="1" dirty="0"/>
              <a:t>. În </a:t>
            </a:r>
            <a:r>
              <a:rPr lang="es-ES_tradnl" b="1" dirty="0" err="1"/>
              <a:t>implementarea</a:t>
            </a:r>
            <a:r>
              <a:rPr lang="es-ES_tradnl" b="1" dirty="0"/>
              <a:t> programului </a:t>
            </a:r>
            <a:r>
              <a:rPr lang="es-ES_tradnl" b="1" dirty="0" err="1"/>
              <a:t>pot</a:t>
            </a:r>
            <a:r>
              <a:rPr lang="es-ES_tradnl" b="1" dirty="0"/>
              <a:t> fi utilizate </a:t>
            </a:r>
            <a:r>
              <a:rPr lang="es-ES_tradnl" b="1" dirty="0" err="1"/>
              <a:t>sustenabil</a:t>
            </a:r>
            <a:r>
              <a:rPr lang="es-ES_tradnl" b="1" dirty="0"/>
              <a:t> şi resurse </a:t>
            </a:r>
            <a:r>
              <a:rPr lang="es-ES_tradnl" b="1" dirty="0" err="1"/>
              <a:t>extrabugetare</a:t>
            </a:r>
            <a:r>
              <a:rPr lang="es-ES_tradnl" dirty="0" smtClean="0"/>
              <a:t>.</a:t>
            </a:r>
            <a:endParaRPr lang="ro-RO" dirty="0" smtClean="0"/>
          </a:p>
          <a:p>
            <a:pPr>
              <a:spcBef>
                <a:spcPts val="1800"/>
              </a:spcBef>
            </a:pPr>
            <a:r>
              <a:rPr lang="es-ES_tradnl" dirty="0" err="1"/>
              <a:t>cadrele</a:t>
            </a:r>
            <a:r>
              <a:rPr lang="es-ES_tradnl" dirty="0"/>
              <a:t> </a:t>
            </a:r>
            <a:r>
              <a:rPr lang="es-ES_tradnl" dirty="0" err="1"/>
              <a:t>didactice</a:t>
            </a:r>
            <a:r>
              <a:rPr lang="es-ES_tradnl" dirty="0"/>
              <a:t> iau toate măsurile pentru </a:t>
            </a:r>
            <a:r>
              <a:rPr lang="es-ES_tradnl" dirty="0" err="1"/>
              <a:t>asigurarea</a:t>
            </a:r>
            <a:r>
              <a:rPr lang="es-ES_tradnl" dirty="0"/>
              <a:t> </a:t>
            </a:r>
            <a:r>
              <a:rPr lang="es-ES_tradnl" b="1" dirty="0" err="1"/>
              <a:t>supravegherii</a:t>
            </a:r>
            <a:r>
              <a:rPr lang="es-ES_tradnl" dirty="0"/>
              <a:t> </a:t>
            </a:r>
            <a:r>
              <a:rPr lang="es-ES_tradnl" dirty="0" err="1"/>
              <a:t>antepreșcolarilor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preșcolarilor</a:t>
            </a:r>
            <a:r>
              <a:rPr lang="es-ES_tradnl" dirty="0" smtClean="0"/>
              <a:t>/</a:t>
            </a:r>
            <a:r>
              <a:rPr lang="es-ES_tradnl" dirty="0" err="1" smtClean="0"/>
              <a:t>elevilor</a:t>
            </a:r>
            <a:r>
              <a:rPr lang="es-ES_tradnl" dirty="0" smtClean="0"/>
              <a:t> </a:t>
            </a:r>
            <a:r>
              <a:rPr lang="es-ES_tradnl" dirty="0"/>
              <a:t>şi a </a:t>
            </a:r>
            <a:r>
              <a:rPr lang="es-ES_tradnl" b="1" dirty="0" err="1"/>
              <a:t>securităţii</a:t>
            </a:r>
            <a:r>
              <a:rPr lang="es-ES_tradnl" dirty="0"/>
              <a:t> acestora pe parcursul </a:t>
            </a:r>
            <a:r>
              <a:rPr lang="es-ES_tradnl" dirty="0" err="1"/>
              <a:t>desfăşurării</a:t>
            </a:r>
            <a:r>
              <a:rPr lang="es-ES_tradnl" dirty="0"/>
              <a:t> </a:t>
            </a:r>
            <a:r>
              <a:rPr lang="es-ES_tradnl" dirty="0" err="1"/>
              <a:t>activităţilor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C</a:t>
            </a:r>
            <a:r>
              <a:rPr lang="es-ES_tradnl" dirty="0" err="1" smtClean="0"/>
              <a:t>adrele</a:t>
            </a:r>
            <a:r>
              <a:rPr lang="es-ES_tradnl" dirty="0" smtClean="0"/>
              <a:t> </a:t>
            </a:r>
            <a:r>
              <a:rPr lang="es-ES_tradnl" dirty="0" err="1"/>
              <a:t>didactice</a:t>
            </a:r>
            <a:r>
              <a:rPr lang="es-ES_tradnl" dirty="0"/>
              <a:t>, </a:t>
            </a:r>
            <a:r>
              <a:rPr lang="es-ES_tradnl" dirty="0" err="1"/>
              <a:t>elevii</a:t>
            </a:r>
            <a:r>
              <a:rPr lang="es-ES_tradnl" dirty="0"/>
              <a:t> şi părinţii/</a:t>
            </a:r>
            <a:r>
              <a:rPr lang="ro-RO" dirty="0"/>
              <a:t> </a:t>
            </a:r>
            <a:r>
              <a:rPr lang="es-ES_tradnl" dirty="0" err="1"/>
              <a:t>reprezentanții</a:t>
            </a:r>
            <a:r>
              <a:rPr lang="es-ES_tradnl" dirty="0"/>
              <a:t> </a:t>
            </a:r>
            <a:r>
              <a:rPr lang="es-ES_tradnl" dirty="0" err="1" smtClean="0"/>
              <a:t>legali</a:t>
            </a:r>
            <a:r>
              <a:rPr lang="ro-RO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1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/>
              <a:t>(1) </a:t>
            </a:r>
            <a:r>
              <a:rPr lang="es-ES_tradnl" dirty="0"/>
              <a:t>În perioada </a:t>
            </a:r>
            <a:r>
              <a:rPr lang="es-ES_tradnl" dirty="0" err="1"/>
              <a:t>alocată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 </a:t>
            </a:r>
            <a:r>
              <a:rPr lang="es-ES_tradnl" b="1" dirty="0" err="1"/>
              <a:t>nu</a:t>
            </a:r>
            <a:r>
              <a:rPr lang="es-ES_tradnl" b="1" dirty="0"/>
              <a:t> se </a:t>
            </a:r>
            <a:r>
              <a:rPr lang="es-ES_tradnl" b="1" dirty="0" err="1"/>
              <a:t>organizează</a:t>
            </a:r>
            <a:r>
              <a:rPr lang="es-ES_tradnl" b="1" dirty="0"/>
              <a:t> </a:t>
            </a:r>
            <a:r>
              <a:rPr lang="es-ES_tradnl" b="1" dirty="0" err="1"/>
              <a:t>cursuri</a:t>
            </a:r>
            <a:r>
              <a:rPr lang="es-ES_tradnl" b="1" dirty="0"/>
              <a:t> </a:t>
            </a:r>
            <a:r>
              <a:rPr lang="es-ES_tradnl" b="1" dirty="0" err="1"/>
              <a:t>conform</a:t>
            </a:r>
            <a:r>
              <a:rPr lang="es-ES_tradnl" b="1" dirty="0"/>
              <a:t> </a:t>
            </a:r>
            <a:r>
              <a:rPr lang="es-ES_tradnl" b="1" dirty="0" err="1"/>
              <a:t>orarului</a:t>
            </a:r>
            <a:r>
              <a:rPr lang="es-ES_tradnl" b="1" dirty="0"/>
              <a:t> obişnuit</a:t>
            </a:r>
            <a:r>
              <a:rPr lang="es-ES_tradnl" dirty="0"/>
              <a:t> al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. </a:t>
            </a:r>
            <a:r>
              <a:rPr lang="es-ES_tradnl" dirty="0" err="1"/>
              <a:t>Programul</a:t>
            </a:r>
            <a:r>
              <a:rPr lang="es-ES_tradnl" dirty="0"/>
              <a:t> se </a:t>
            </a:r>
            <a:r>
              <a:rPr lang="es-ES_tradnl" dirty="0" err="1"/>
              <a:t>desfăşoară</a:t>
            </a:r>
            <a:r>
              <a:rPr lang="es-ES_tradnl" dirty="0"/>
              <a:t> în </a:t>
            </a:r>
            <a:r>
              <a:rPr lang="es-ES_tradnl" dirty="0" err="1"/>
              <a:t>conformitate</a:t>
            </a:r>
            <a:r>
              <a:rPr lang="es-ES_tradnl" dirty="0"/>
              <a:t> </a:t>
            </a:r>
            <a:r>
              <a:rPr lang="es-ES_tradnl" dirty="0" err="1"/>
              <a:t>cu</a:t>
            </a:r>
            <a:r>
              <a:rPr lang="es-ES_tradnl" dirty="0"/>
              <a:t> un </a:t>
            </a:r>
            <a:r>
              <a:rPr lang="es-ES_tradnl" b="1" dirty="0"/>
              <a:t>orar </a:t>
            </a:r>
            <a:r>
              <a:rPr lang="es-ES_tradnl" b="1" dirty="0" err="1"/>
              <a:t>special</a:t>
            </a:r>
            <a:r>
              <a:rPr lang="es-ES_tradnl" dirty="0"/>
              <a:t>, în fiecare dintre cele 5 zile.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b="1" dirty="0"/>
              <a:t>(2) Prin excepţie de la </a:t>
            </a:r>
            <a:r>
              <a:rPr lang="es-ES_tradnl" b="1" dirty="0" err="1"/>
              <a:t>prevederile</a:t>
            </a:r>
            <a:r>
              <a:rPr lang="es-ES_tradnl" b="1" dirty="0"/>
              <a:t> alin. (1)</a:t>
            </a:r>
            <a:r>
              <a:rPr lang="es-ES_tradnl" dirty="0"/>
              <a:t>, la </a:t>
            </a:r>
            <a:r>
              <a:rPr lang="es-ES_tradnl" dirty="0" err="1"/>
              <a:t>clasele</a:t>
            </a:r>
            <a:r>
              <a:rPr lang="es-ES_tradnl" dirty="0"/>
              <a:t>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învăţământul</a:t>
            </a:r>
            <a:r>
              <a:rPr lang="es-ES_tradnl" dirty="0"/>
              <a:t> </a:t>
            </a:r>
            <a:r>
              <a:rPr lang="es-ES_tradnl" dirty="0" err="1"/>
              <a:t>liceal</a:t>
            </a:r>
            <a:r>
              <a:rPr lang="es-ES_tradnl" dirty="0"/>
              <a:t> - filiera </a:t>
            </a:r>
            <a:r>
              <a:rPr lang="es-ES_tradnl" dirty="0" err="1"/>
              <a:t>tehnologică</a:t>
            </a:r>
            <a:r>
              <a:rPr lang="es-ES_tradnl" dirty="0"/>
              <a:t>,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învăţământul</a:t>
            </a:r>
            <a:r>
              <a:rPr lang="es-ES_tradnl" dirty="0"/>
              <a:t> profesional şi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învăţământul</a:t>
            </a:r>
            <a:r>
              <a:rPr lang="es-ES_tradnl" dirty="0"/>
              <a:t> </a:t>
            </a:r>
            <a:r>
              <a:rPr lang="es-ES_tradnl" dirty="0" err="1"/>
              <a:t>postliceal</a:t>
            </a:r>
            <a:r>
              <a:rPr lang="es-ES_tradnl" dirty="0"/>
              <a:t>, în perioada </a:t>
            </a:r>
            <a:r>
              <a:rPr lang="es-ES_tradnl" dirty="0" err="1"/>
              <a:t>dedicată</a:t>
            </a:r>
            <a:r>
              <a:rPr lang="es-ES_tradnl" dirty="0"/>
              <a:t> programului „</a:t>
            </a:r>
            <a:r>
              <a:rPr lang="es-ES_tradnl" dirty="0" err="1"/>
              <a:t>Săptămâna</a:t>
            </a:r>
            <a:r>
              <a:rPr lang="es-ES_tradnl" dirty="0"/>
              <a:t> verde” se </a:t>
            </a:r>
            <a:r>
              <a:rPr lang="es-ES_tradnl" dirty="0" err="1"/>
              <a:t>organizează</a:t>
            </a:r>
            <a:r>
              <a:rPr lang="es-ES_tradnl" dirty="0"/>
              <a:t> activităţi de </a:t>
            </a:r>
            <a:r>
              <a:rPr lang="es-ES_tradnl" dirty="0" err="1"/>
              <a:t>instruire</a:t>
            </a:r>
            <a:r>
              <a:rPr lang="es-ES_tradnl" dirty="0"/>
              <a:t> </a:t>
            </a:r>
            <a:r>
              <a:rPr lang="es-ES_tradnl" dirty="0" err="1"/>
              <a:t>practică</a:t>
            </a:r>
            <a:r>
              <a:rPr lang="es-ES_tradnl" dirty="0" smtClean="0"/>
              <a:t>.</a:t>
            </a:r>
            <a:endParaRPr lang="en-US" dirty="0"/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es-ES_tradnl" dirty="0" err="1" smtClean="0"/>
              <a:t>Participarea</a:t>
            </a:r>
            <a:r>
              <a:rPr lang="ro-RO" dirty="0"/>
              <a:t> </a:t>
            </a:r>
            <a:r>
              <a:rPr lang="es-ES_tradnl" dirty="0" smtClean="0"/>
              <a:t>la</a:t>
            </a:r>
            <a:r>
              <a:rPr lang="ro-RO" dirty="0"/>
              <a:t> </a:t>
            </a:r>
            <a:r>
              <a:rPr lang="es-ES_tradnl" dirty="0" err="1" smtClean="0"/>
              <a:t>programul</a:t>
            </a:r>
            <a:r>
              <a:rPr lang="ro-RO" dirty="0"/>
              <a:t> </a:t>
            </a:r>
            <a:r>
              <a:rPr lang="es-ES_tradnl" dirty="0" smtClean="0"/>
              <a:t>„</a:t>
            </a:r>
            <a:r>
              <a:rPr lang="es-ES_tradnl" dirty="0" err="1" smtClean="0"/>
              <a:t>Săptămâna</a:t>
            </a:r>
            <a:r>
              <a:rPr lang="ro-RO" dirty="0" smtClean="0"/>
              <a:t> </a:t>
            </a:r>
            <a:r>
              <a:rPr lang="es-ES_tradnl" dirty="0" smtClean="0"/>
              <a:t>verde”</a:t>
            </a:r>
            <a:r>
              <a:rPr lang="ro-RO" dirty="0"/>
              <a:t> </a:t>
            </a:r>
            <a:r>
              <a:rPr lang="es-ES_tradnl" dirty="0" smtClean="0"/>
              <a:t>este</a:t>
            </a:r>
            <a:r>
              <a:rPr lang="ro-RO" dirty="0" smtClean="0"/>
              <a:t> </a:t>
            </a:r>
            <a:r>
              <a:rPr lang="es-ES_tradnl" b="1" dirty="0" err="1" smtClean="0"/>
              <a:t>obligatorie</a:t>
            </a:r>
            <a:r>
              <a:rPr lang="ro-RO" b="1" dirty="0"/>
              <a:t> </a:t>
            </a:r>
            <a:r>
              <a:rPr lang="es-ES_tradnl" dirty="0" smtClean="0"/>
              <a:t>atât</a:t>
            </a:r>
            <a:r>
              <a:rPr lang="ro-RO" dirty="0" smtClean="0"/>
              <a:t> </a:t>
            </a:r>
            <a:r>
              <a:rPr lang="es-ES_tradnl" dirty="0" smtClean="0"/>
              <a:t>pentru </a:t>
            </a:r>
            <a:r>
              <a:rPr lang="es-ES_tradnl" b="1" dirty="0" err="1" smtClean="0"/>
              <a:t>antepreșcolari</a:t>
            </a:r>
            <a:r>
              <a:rPr lang="es-ES_tradnl" b="1" dirty="0" smtClean="0"/>
              <a:t>/</a:t>
            </a:r>
            <a:r>
              <a:rPr lang="ro-RO" b="1" dirty="0" smtClean="0"/>
              <a:t> </a:t>
            </a:r>
            <a:r>
              <a:rPr lang="es-ES_tradnl" b="1" dirty="0" err="1" smtClean="0"/>
              <a:t>preșcolari</a:t>
            </a:r>
            <a:r>
              <a:rPr lang="es-ES_tradnl" b="1" dirty="0" smtClean="0"/>
              <a:t>/</a:t>
            </a:r>
            <a:r>
              <a:rPr lang="ro-RO" b="1" dirty="0" smtClean="0"/>
              <a:t> </a:t>
            </a:r>
            <a:r>
              <a:rPr lang="es-ES_tradnl" b="1" dirty="0" err="1" smtClean="0"/>
              <a:t>elev</a:t>
            </a:r>
            <a:r>
              <a:rPr lang="es-ES_tradnl" dirty="0" err="1" smtClean="0"/>
              <a:t>i</a:t>
            </a:r>
            <a:r>
              <a:rPr lang="es-ES_tradnl" dirty="0"/>
              <a:t>, cât şi pentru </a:t>
            </a:r>
            <a:r>
              <a:rPr lang="es-ES_tradnl" b="1" dirty="0"/>
              <a:t>toate </a:t>
            </a:r>
            <a:r>
              <a:rPr lang="es-ES_tradnl" b="1" dirty="0" err="1"/>
              <a:t>cadrele</a:t>
            </a:r>
            <a:r>
              <a:rPr lang="es-ES_tradnl" b="1" dirty="0"/>
              <a:t> </a:t>
            </a:r>
            <a:r>
              <a:rPr lang="es-ES_tradnl" b="1" dirty="0" err="1"/>
              <a:t>didactice</a:t>
            </a:r>
            <a:r>
              <a:rPr lang="es-ES_tradnl" b="1" dirty="0"/>
              <a:t> </a:t>
            </a:r>
            <a:r>
              <a:rPr lang="es-ES_tradnl" dirty="0" err="1"/>
              <a:t>din</a:t>
            </a:r>
            <a:r>
              <a:rPr lang="es-ES_tradnl" dirty="0"/>
              <a:t> </a:t>
            </a:r>
            <a:r>
              <a:rPr lang="es-ES_tradnl" dirty="0" err="1"/>
              <a:t>unitatea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Dispoziții</a:t>
            </a:r>
            <a:r>
              <a:rPr lang="en-US" dirty="0"/>
              <a:t> </a:t>
            </a:r>
            <a:r>
              <a:rPr lang="en-US" dirty="0" err="1"/>
              <a:t>generale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382000" cy="45259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/>
              <a:t>Activităţile </a:t>
            </a:r>
            <a:r>
              <a:rPr lang="es-ES_tradnl" dirty="0" err="1"/>
              <a:t>din</a:t>
            </a:r>
            <a:r>
              <a:rPr lang="es-ES_tradnl" dirty="0"/>
              <a:t> cadrul programului „</a:t>
            </a:r>
            <a:r>
              <a:rPr lang="es-ES_tradnl" dirty="0" err="1"/>
              <a:t>Săptămâna</a:t>
            </a:r>
            <a:r>
              <a:rPr lang="es-ES_tradnl" dirty="0"/>
              <a:t> verde” se </a:t>
            </a:r>
            <a:r>
              <a:rPr lang="es-ES_tradnl" dirty="0" err="1"/>
              <a:t>pot</a:t>
            </a:r>
            <a:r>
              <a:rPr lang="es-ES_tradnl" dirty="0"/>
              <a:t> realiza </a:t>
            </a:r>
            <a:r>
              <a:rPr lang="es-ES_tradnl" b="1" dirty="0"/>
              <a:t>în </a:t>
            </a:r>
            <a:r>
              <a:rPr lang="es-ES_tradnl" b="1" dirty="0" err="1"/>
              <a:t>unitatea</a:t>
            </a:r>
            <a:r>
              <a:rPr lang="es-ES_tradnl" b="1" dirty="0"/>
              <a:t> de </a:t>
            </a:r>
            <a:r>
              <a:rPr lang="es-ES_tradnl" b="1" dirty="0" err="1"/>
              <a:t>învăţământ</a:t>
            </a:r>
            <a:r>
              <a:rPr lang="es-ES_tradnl" b="1" dirty="0"/>
              <a:t> </a:t>
            </a:r>
            <a:r>
              <a:rPr lang="es-ES_tradnl" b="1" dirty="0" smtClean="0"/>
              <a:t>sau</a:t>
            </a:r>
            <a:r>
              <a:rPr lang="ro-RO" b="1" dirty="0" smtClean="0"/>
              <a:t> </a:t>
            </a:r>
            <a:r>
              <a:rPr lang="es-ES_tradnl" b="1" dirty="0" smtClean="0"/>
              <a:t>în</a:t>
            </a:r>
            <a:r>
              <a:rPr lang="ro-RO" b="1" dirty="0"/>
              <a:t> </a:t>
            </a:r>
            <a:r>
              <a:rPr lang="es-ES_tradnl" b="1" dirty="0" smtClean="0"/>
              <a:t>afara</a:t>
            </a:r>
            <a:r>
              <a:rPr lang="ro-RO" b="1" dirty="0"/>
              <a:t> </a:t>
            </a:r>
            <a:r>
              <a:rPr lang="es-ES_tradnl" b="1" dirty="0" smtClean="0"/>
              <a:t>acesteia</a:t>
            </a:r>
            <a:r>
              <a:rPr lang="es-ES_tradnl" dirty="0" smtClean="0"/>
              <a:t>, </a:t>
            </a:r>
            <a:r>
              <a:rPr lang="es-ES_tradnl" dirty="0" err="1" smtClean="0"/>
              <a:t>respectându</a:t>
            </a:r>
            <a:r>
              <a:rPr lang="es-ES_tradnl" dirty="0" smtClean="0"/>
              <a:t>-se</a:t>
            </a:r>
            <a:r>
              <a:rPr lang="ro-RO" dirty="0" smtClean="0"/>
              <a:t> </a:t>
            </a:r>
            <a:r>
              <a:rPr lang="es-ES_tradnl" dirty="0" err="1" smtClean="0"/>
              <a:t>prevederile</a:t>
            </a:r>
            <a:r>
              <a:rPr lang="ro-RO" dirty="0"/>
              <a:t> </a:t>
            </a:r>
            <a:r>
              <a:rPr lang="es-ES_tradnl" dirty="0" err="1" smtClean="0"/>
              <a:t>legale</a:t>
            </a:r>
            <a:r>
              <a:rPr lang="ro-RO" dirty="0" smtClean="0"/>
              <a:t> </a:t>
            </a:r>
            <a:r>
              <a:rPr lang="es-ES_tradnl" dirty="0" err="1" smtClean="0"/>
              <a:t>cu</a:t>
            </a:r>
            <a:r>
              <a:rPr lang="ro-RO" dirty="0"/>
              <a:t> </a:t>
            </a:r>
            <a:r>
              <a:rPr lang="es-ES_tradnl" dirty="0" smtClean="0"/>
              <a:t>privire</a:t>
            </a:r>
            <a:r>
              <a:rPr lang="ro-RO" dirty="0"/>
              <a:t> </a:t>
            </a:r>
            <a:r>
              <a:rPr lang="es-ES_tradnl" dirty="0" smtClean="0"/>
              <a:t>la</a:t>
            </a:r>
            <a:r>
              <a:rPr lang="ro-RO" dirty="0"/>
              <a:t> </a:t>
            </a:r>
            <a:r>
              <a:rPr lang="es-ES_tradnl" dirty="0" err="1" smtClean="0"/>
              <a:t>siguranţa</a:t>
            </a:r>
            <a:r>
              <a:rPr lang="es-ES_tradnl" dirty="0" smtClean="0"/>
              <a:t> </a:t>
            </a:r>
            <a:r>
              <a:rPr lang="es-ES_tradnl" dirty="0" err="1"/>
              <a:t>antepreșcolarilor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preșcolarilor</a:t>
            </a:r>
            <a:r>
              <a:rPr lang="es-ES_tradnl" dirty="0" smtClean="0"/>
              <a:t>/</a:t>
            </a:r>
            <a:r>
              <a:rPr lang="ro-RO" dirty="0" smtClean="0"/>
              <a:t> </a:t>
            </a:r>
            <a:r>
              <a:rPr lang="es-ES_tradnl" dirty="0" err="1" smtClean="0"/>
              <a:t>elevilor</a:t>
            </a:r>
            <a:r>
              <a:rPr lang="es-ES_tradnl" dirty="0" smtClean="0"/>
              <a:t> </a:t>
            </a:r>
            <a:r>
              <a:rPr lang="es-ES_tradnl" dirty="0"/>
              <a:t>pe </a:t>
            </a:r>
            <a:r>
              <a:rPr lang="es-ES_tradnl" dirty="0" err="1"/>
              <a:t>durata</a:t>
            </a:r>
            <a:r>
              <a:rPr lang="es-ES_tradnl" dirty="0"/>
              <a:t> </a:t>
            </a:r>
            <a:r>
              <a:rPr lang="es-ES_tradnl" dirty="0" err="1"/>
              <a:t>activității</a:t>
            </a:r>
            <a:r>
              <a:rPr lang="es-ES_tradnl" dirty="0"/>
              <a:t> </a:t>
            </a:r>
            <a:r>
              <a:rPr lang="es-ES_tradnl" dirty="0" err="1" smtClean="0"/>
              <a:t>respective</a:t>
            </a:r>
            <a:endParaRPr lang="ro-RO" dirty="0" smtClean="0"/>
          </a:p>
          <a:p>
            <a:pPr>
              <a:lnSpc>
                <a:spcPct val="110000"/>
              </a:lnSpc>
              <a:spcBef>
                <a:spcPts val="1800"/>
              </a:spcBef>
            </a:pPr>
            <a:r>
              <a:rPr lang="es-ES_tradnl" dirty="0"/>
              <a:t>Orice </a:t>
            </a:r>
            <a:r>
              <a:rPr lang="es-ES_tradnl" dirty="0" err="1"/>
              <a:t>deplasare</a:t>
            </a:r>
            <a:r>
              <a:rPr lang="es-ES_tradnl" dirty="0"/>
              <a:t> în afara </a:t>
            </a:r>
            <a:r>
              <a:rPr lang="es-ES_tradnl" dirty="0" err="1"/>
              <a:t>unităţii</a:t>
            </a:r>
            <a:r>
              <a:rPr lang="es-ES_tradnl" dirty="0"/>
              <a:t> de </a:t>
            </a:r>
            <a:r>
              <a:rPr lang="es-ES_tradnl" dirty="0" err="1"/>
              <a:t>învăţământ</a:t>
            </a:r>
            <a:r>
              <a:rPr lang="es-ES_tradnl" dirty="0"/>
              <a:t> trebuie să aibă un </a:t>
            </a:r>
            <a:r>
              <a:rPr lang="es-ES_tradnl" dirty="0" err="1"/>
              <a:t>caracter</a:t>
            </a:r>
            <a:r>
              <a:rPr lang="es-ES_tradnl" dirty="0"/>
              <a:t> </a:t>
            </a:r>
            <a:r>
              <a:rPr lang="es-ES_tradnl" dirty="0" err="1"/>
              <a:t>educativ</a:t>
            </a:r>
            <a:r>
              <a:rPr lang="es-ES_tradnl" dirty="0"/>
              <a:t>. </a:t>
            </a:r>
            <a:r>
              <a:rPr lang="es-ES_tradnl" b="1" dirty="0" err="1"/>
              <a:t>Nu</a:t>
            </a:r>
            <a:r>
              <a:rPr lang="es-ES_tradnl" b="1" dirty="0"/>
              <a:t> sunt </a:t>
            </a:r>
            <a:r>
              <a:rPr lang="es-ES_tradnl" b="1" dirty="0" err="1"/>
              <a:t>permise</a:t>
            </a:r>
            <a:r>
              <a:rPr lang="es-ES_tradnl" b="1" dirty="0"/>
              <a:t> deplasări ale </a:t>
            </a:r>
            <a:r>
              <a:rPr lang="es-ES_tradnl" b="1" dirty="0" err="1"/>
              <a:t>antepreșcolarilor</a:t>
            </a:r>
            <a:r>
              <a:rPr lang="es-ES_tradnl" b="1" dirty="0" smtClean="0"/>
              <a:t>/</a:t>
            </a:r>
            <a:r>
              <a:rPr lang="ro-RO" b="1" dirty="0" smtClean="0"/>
              <a:t> </a:t>
            </a:r>
            <a:r>
              <a:rPr lang="es-ES_tradnl" b="1" dirty="0" err="1" smtClean="0"/>
              <a:t>preșcolarilor</a:t>
            </a:r>
            <a:r>
              <a:rPr lang="es-ES_tradnl" b="1" dirty="0" smtClean="0"/>
              <a:t>/</a:t>
            </a:r>
            <a:r>
              <a:rPr lang="es-ES_tradnl" b="1" dirty="0" err="1" smtClean="0"/>
              <a:t>elevilor</a:t>
            </a:r>
            <a:r>
              <a:rPr lang="es-ES_tradnl" b="1" dirty="0" smtClean="0"/>
              <a:t> </a:t>
            </a:r>
            <a:r>
              <a:rPr lang="es-ES_tradnl" b="1" dirty="0"/>
              <a:t>pe </a:t>
            </a:r>
            <a:r>
              <a:rPr lang="es-ES_tradnl" b="1" dirty="0" err="1"/>
              <a:t>durata</a:t>
            </a:r>
            <a:r>
              <a:rPr lang="es-ES_tradnl" b="1" dirty="0"/>
              <a:t> </a:t>
            </a:r>
            <a:r>
              <a:rPr lang="es-ES_tradnl" b="1" dirty="0" err="1"/>
              <a:t>întregului</a:t>
            </a:r>
            <a:r>
              <a:rPr lang="es-ES_tradnl" b="1" dirty="0"/>
              <a:t> </a:t>
            </a:r>
            <a:r>
              <a:rPr lang="es-ES_tradnl" b="1" dirty="0" err="1"/>
              <a:t>program</a:t>
            </a:r>
            <a:r>
              <a:rPr lang="es-ES_tradnl" b="1" dirty="0"/>
              <a:t> (5 zile sau mai mult).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Dispoziții</a:t>
            </a:r>
            <a:r>
              <a:rPr lang="en-US" dirty="0"/>
              <a:t> </a:t>
            </a:r>
            <a:r>
              <a:rPr lang="en-US" dirty="0" err="1"/>
              <a:t>generale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64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</TotalTime>
  <Words>2799</Words>
  <Application>Microsoft Office PowerPoint</Application>
  <PresentationFormat>On-screen Show (4:3)</PresentationFormat>
  <Paragraphs>173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Lucida Sans Unicode</vt:lpstr>
      <vt:lpstr>Times New Roman</vt:lpstr>
      <vt:lpstr>Verdana</vt:lpstr>
      <vt:lpstr>Wingdings 2</vt:lpstr>
      <vt:lpstr>Wingdings 3</vt:lpstr>
      <vt:lpstr>Concourse</vt:lpstr>
      <vt:lpstr> METODOLOGIE de organizare a programului „Săptămâna verde”  </vt:lpstr>
      <vt:lpstr>Programul „Săptămâna verde”  </vt:lpstr>
      <vt:lpstr>Programul „Săptămâna verde” </vt:lpstr>
      <vt:lpstr>Cadrele didactice proiectează, desfășoară și evaluează activități educaționale care:</vt:lpstr>
      <vt:lpstr>Activitățile educaționale: </vt:lpstr>
      <vt:lpstr>Platforma dedicată educației pentru schimbări climatice și pentru mediu cuprinde:  </vt:lpstr>
      <vt:lpstr>Cadrele didactice, elevii şi părinţii/ reprezentanții legali:</vt:lpstr>
      <vt:lpstr>Dispoziții generale</vt:lpstr>
      <vt:lpstr>Dispoziții generale</vt:lpstr>
      <vt:lpstr>Dispoziții generale</vt:lpstr>
      <vt:lpstr>Proiectarea, planificarea şi desfăşurarea activităţilor</vt:lpstr>
      <vt:lpstr>Proiectarea, planificarea şi desfăşurarea activităţilor</vt:lpstr>
      <vt:lpstr>Echipa de coordonare a programului „Săptămâna verde” are următoarele atribuţii:</vt:lpstr>
      <vt:lpstr>Responsabil de mediu este cadrul didactic cu atribuții de:</vt:lpstr>
      <vt:lpstr>Proiectarea activităţilor - etape: </vt:lpstr>
      <vt:lpstr>Identificarea intereselor/preocupărilor antepreșcolarilor/preșcolarilor/elevilor</vt:lpstr>
      <vt:lpstr>Stabilirea formei de prezentare a propunerilor de activităţi</vt:lpstr>
      <vt:lpstr>Alcătuirea ofertei programului: </vt:lpstr>
      <vt:lpstr>Înscrierea antepreșcolarilor/ preșcolarilor/elevilor la activităţi</vt:lpstr>
      <vt:lpstr>Înscrierea antepreșcolarilor/ preșcolarilor/elevilor la activităţi</vt:lpstr>
      <vt:lpstr>Orarul programului „Săptămâna verde” </vt:lpstr>
      <vt:lpstr>Evaluarea/Autoevaluarea învăţării</vt:lpstr>
      <vt:lpstr>Monitorizarea şi valorificarea rezultatelor</vt:lpstr>
      <vt:lpstr>Monitorizarea şi valorificarea rezultatelor</vt:lpstr>
      <vt:lpstr>La cel târziu trei săptămâni după încheierea programului în cadrul primului consiliu profesoral, se analizează: </vt:lpstr>
      <vt:lpstr>Analiza și raportul</vt:lpstr>
      <vt:lpstr>Model de raportare la nivelul unității de învățământ</vt:lpstr>
      <vt:lpstr>Inspectoratele școlare:</vt:lpstr>
      <vt:lpstr>Diseminarea și recunoașterea exemplelor de bune practici</vt:lpstr>
      <vt:lpstr>Competiția „Săptămâna verde”</vt:lpstr>
      <vt:lpstr>Resurse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METODOLOGIE de organizare a programului „Săptămâna verde”</dc:title>
  <dc:creator>BogdanFlorian</dc:creator>
  <cp:lastModifiedBy>Mirela</cp:lastModifiedBy>
  <cp:revision>20</cp:revision>
  <dcterms:created xsi:type="dcterms:W3CDTF">2006-08-16T00:00:00Z</dcterms:created>
  <dcterms:modified xsi:type="dcterms:W3CDTF">2023-02-03T13:02:51Z</dcterms:modified>
</cp:coreProperties>
</file>